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62" r:id="rId1"/>
  </p:sldMasterIdLst>
  <p:notesMasterIdLst>
    <p:notesMasterId r:id="rId45"/>
  </p:notesMasterIdLst>
  <p:sldIdLst>
    <p:sldId id="268" r:id="rId2"/>
    <p:sldId id="265" r:id="rId3"/>
    <p:sldId id="291" r:id="rId4"/>
    <p:sldId id="263" r:id="rId5"/>
    <p:sldId id="274" r:id="rId6"/>
    <p:sldId id="275" r:id="rId7"/>
    <p:sldId id="277" r:id="rId8"/>
    <p:sldId id="276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8" r:id="rId19"/>
    <p:sldId id="287" r:id="rId20"/>
    <p:sldId id="289" r:id="rId21"/>
    <p:sldId id="290" r:id="rId22"/>
    <p:sldId id="293" r:id="rId23"/>
    <p:sldId id="297" r:id="rId24"/>
    <p:sldId id="300" r:id="rId25"/>
    <p:sldId id="294" r:id="rId26"/>
    <p:sldId id="301" r:id="rId27"/>
    <p:sldId id="310" r:id="rId28"/>
    <p:sldId id="302" r:id="rId29"/>
    <p:sldId id="312" r:id="rId30"/>
    <p:sldId id="311" r:id="rId31"/>
    <p:sldId id="303" r:id="rId32"/>
    <p:sldId id="313" r:id="rId33"/>
    <p:sldId id="304" r:id="rId34"/>
    <p:sldId id="292" r:id="rId35"/>
    <p:sldId id="305" r:id="rId36"/>
    <p:sldId id="259" r:id="rId37"/>
    <p:sldId id="295" r:id="rId38"/>
    <p:sldId id="296" r:id="rId39"/>
    <p:sldId id="307" r:id="rId40"/>
    <p:sldId id="308" r:id="rId41"/>
    <p:sldId id="306" r:id="rId42"/>
    <p:sldId id="258" r:id="rId43"/>
    <p:sldId id="309" r:id="rId44"/>
  </p:sldIdLst>
  <p:sldSz cx="9144000" cy="6858000" type="screen4x3"/>
  <p:notesSz cx="6858000" cy="9144000"/>
  <p:embeddedFontLst>
    <p:embeddedFont>
      <p:font typeface="Segoe Light" panose="020B0604020202020204" charset="0"/>
      <p:regular r:id="rId46"/>
      <p:italic r:id="rId47"/>
    </p:embeddedFont>
    <p:embeddedFont>
      <p:font typeface="Segoe Semibold" panose="020B0604020202020204" charset="0"/>
      <p:bold r:id="rId48"/>
      <p:boldItalic r:id="rId49"/>
    </p:embeddedFont>
    <p:embeddedFont>
      <p:font typeface="Segoe" panose="020B0604020202020204" charset="0"/>
      <p:regular r:id="rId50"/>
      <p:bold r:id="rId51"/>
      <p:italic r:id="rId52"/>
      <p:boldItalic r:id="rId53"/>
    </p:embeddedFont>
    <p:embeddedFont>
      <p:font typeface="Consolas" panose="020B0609020204030204" pitchFamily="49" charset="0"/>
      <p:regular r:id="rId54"/>
      <p:bold r:id="rId55"/>
      <p:italic r:id="rId56"/>
      <p:bold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4B10"/>
    <a:srgbClr val="FE5E00"/>
    <a:srgbClr val="E95E0F"/>
    <a:srgbClr val="E94909"/>
    <a:srgbClr val="E43B06"/>
    <a:srgbClr val="C43B16"/>
    <a:srgbClr val="5D6971"/>
    <a:srgbClr val="F2A212"/>
    <a:srgbClr val="B0CF3F"/>
    <a:srgbClr val="5E7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95336" autoAdjust="0"/>
  </p:normalViewPr>
  <p:slideViewPr>
    <p:cSldViewPr>
      <p:cViewPr>
        <p:scale>
          <a:sx n="70" d="100"/>
          <a:sy n="70" d="100"/>
        </p:scale>
        <p:origin x="-2814" y="-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12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30441-8A6B-4D04-B446-32FDD788B3BA}" type="datetimeFigureOut">
              <a:rPr lang="pl-PL" smtClean="0"/>
              <a:pPr/>
              <a:t>2013-12-11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8181B-726C-442E-8EFD-722CFFF0DD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3820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 smtClean="0"/>
              <a:t>Speakers</a:t>
            </a:r>
            <a:r>
              <a:rPr lang="pl-PL" dirty="0" smtClean="0"/>
              <a:t>: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slide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is</a:t>
            </a:r>
            <a:r>
              <a:rPr lang="pl-PL" baseline="0" dirty="0" smtClean="0"/>
              <a:t> ONLY for agenda. </a:t>
            </a:r>
            <a:r>
              <a:rPr lang="pl-PL" baseline="0" dirty="0" err="1" smtClean="0"/>
              <a:t>Use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next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slide</a:t>
            </a:r>
            <a:r>
              <a:rPr lang="pl-PL" baseline="0" dirty="0" smtClean="0"/>
              <a:t> to </a:t>
            </a:r>
            <a:r>
              <a:rPr lang="pl-PL" baseline="0" dirty="0" err="1" smtClean="0"/>
              <a:t>all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presentations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slides</a:t>
            </a:r>
            <a:r>
              <a:rPr lang="pl-PL" baseline="0" dirty="0" smtClean="0"/>
              <a:t>.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8181B-726C-442E-8EFD-722CFFF0DDA4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err="1" smtClean="0"/>
              <a:t>Speakers</a:t>
            </a:r>
            <a:r>
              <a:rPr lang="pl-PL" dirty="0" smtClean="0"/>
              <a:t>:</a:t>
            </a:r>
            <a:r>
              <a:rPr lang="pl-PL" baseline="0" dirty="0" smtClean="0"/>
              <a:t> </a:t>
            </a:r>
            <a:r>
              <a:rPr lang="pl-PL" baseline="0" dirty="0" err="1" smtClean="0"/>
              <a:t>Please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use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this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slide</a:t>
            </a:r>
            <a:r>
              <a:rPr lang="pl-PL" baseline="0" dirty="0" smtClean="0"/>
              <a:t> as a master </a:t>
            </a:r>
            <a:r>
              <a:rPr lang="pl-PL" baseline="0" dirty="0" err="1" smtClean="0"/>
              <a:t>slide</a:t>
            </a:r>
            <a:r>
              <a:rPr lang="pl-PL" baseline="0" dirty="0" smtClean="0"/>
              <a:t>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8181B-726C-442E-8EFD-722CFFF0DDA4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prezentacj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"/>
          <p:cNvSpPr>
            <a:spLocks noGrp="1"/>
          </p:cNvSpPr>
          <p:nvPr>
            <p:ph type="ctrTitle"/>
          </p:nvPr>
        </p:nvSpPr>
        <p:spPr>
          <a:xfrm>
            <a:off x="539552" y="2636912"/>
            <a:ext cx="7560840" cy="1872208"/>
          </a:xfrm>
          <a:noFill/>
        </p:spPr>
        <p:txBody>
          <a:bodyPr anchor="t"/>
          <a:lstStyle>
            <a:lvl1pPr marL="0" algn="l">
              <a:defRPr sz="4800" spc="-150" baseline="0">
                <a:solidFill>
                  <a:schemeClr val="tx1"/>
                </a:solidFill>
                <a:latin typeface="Segoe Light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14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539552" y="1484784"/>
            <a:ext cx="7929617" cy="500066"/>
          </a:xfrm>
          <a:noFill/>
        </p:spPr>
        <p:txBody>
          <a:bodyPr/>
          <a:lstStyle>
            <a:lvl1pPr marL="0" indent="0" algn="l">
              <a:buNone/>
              <a:defRPr sz="3200" b="1" cap="none" spc="-150" baseline="0">
                <a:solidFill>
                  <a:schemeClr val="tx1"/>
                </a:solidFill>
                <a:latin typeface="Segoe Semibol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Kliknij, aby Edytować styl wzorca</a:t>
            </a:r>
            <a:endParaRPr lang="pl-PL" dirty="0"/>
          </a:p>
        </p:txBody>
      </p:sp>
      <p:sp>
        <p:nvSpPr>
          <p:cNvPr id="18" name="Symbol zastępczy tekstu 17"/>
          <p:cNvSpPr>
            <a:spLocks noGrp="1"/>
          </p:cNvSpPr>
          <p:nvPr>
            <p:ph type="body" sz="quarter" idx="10"/>
          </p:nvPr>
        </p:nvSpPr>
        <p:spPr>
          <a:xfrm>
            <a:off x="539551" y="1984850"/>
            <a:ext cx="7929672" cy="642942"/>
          </a:xfrm>
        </p:spPr>
        <p:txBody>
          <a:bodyPr/>
          <a:lstStyle>
            <a:lvl1pPr algn="l">
              <a:buNone/>
              <a:defRPr sz="2400" spc="-150" baseline="0">
                <a:solidFill>
                  <a:schemeClr val="bg1">
                    <a:lumMod val="65000"/>
                  </a:schemeClr>
                </a:solidFill>
                <a:latin typeface="Segoe Light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końcowy prezentacj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7504" y="116632"/>
            <a:ext cx="7488832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>
              <a:lnSpc>
                <a:spcPts val="900"/>
              </a:lnSpc>
            </a:pPr>
            <a:r>
              <a:rPr lang="pl-PL" sz="1000" b="1" spc="0" smtClean="0">
                <a:solidFill>
                  <a:schemeClr val="bg1"/>
                </a:solidFill>
                <a:latin typeface="+mj-lt"/>
              </a:rPr>
              <a:t>© 2010 </a:t>
            </a:r>
            <a:r>
              <a:rPr lang="pl-PL" sz="1000" b="1" spc="0" dirty="0" smtClean="0">
                <a:solidFill>
                  <a:schemeClr val="bg1"/>
                </a:solidFill>
                <a:latin typeface="+mj-lt"/>
              </a:rPr>
              <a:t>Microsoft Corporation. Wszelkie prawa zastrzeżone. </a:t>
            </a:r>
          </a:p>
          <a:p>
            <a:pPr marL="0">
              <a:lnSpc>
                <a:spcPts val="900"/>
              </a:lnSpc>
            </a:pPr>
            <a:r>
              <a:rPr lang="pl-PL" sz="900" b="0" spc="0" dirty="0" smtClean="0">
                <a:solidFill>
                  <a:schemeClr val="bg1"/>
                </a:solidFill>
                <a:latin typeface="+mn-lt"/>
              </a:rPr>
              <a:t>Microsoft, Windows oraz inne nazwy produktów są lub mogą być znakami towarowymi lub zastrzeżonymi znakami towarowymi firmy Microsoft w Stanach Zjednoczonych i innych krajach.  Zamieszczone informacje mają charakter wyłącznie informacyjny. FIRMA MICROSOFT NIE UDZIELA ŻADNYCH GWARANCJI (WYRAŻONYCH WPROST LUB DOMYŚLNIE), W TYM TAKŻE USTAWOWEJ RĘKOJMI ZA WADY FIZYCZNE I PRAWNE, CO DO INFORMACJI ZAWARTYCH W TEJ PREZENTACJI.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spis tematów wykład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ln>
            <a:noFill/>
          </a:ln>
        </p:spPr>
        <p:txBody>
          <a:bodyPr anchor="t"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1428750"/>
            <a:ext cx="8358187" cy="4429125"/>
          </a:xfrm>
        </p:spPr>
        <p:txBody>
          <a:bodyPr/>
          <a:lstStyle>
            <a:lvl1pPr marL="540000" indent="-360000">
              <a:buClr>
                <a:srgbClr val="5D6971"/>
              </a:buClr>
              <a:buFont typeface="Wingdings" pitchFamily="2" charset="2"/>
              <a:buChar char="§"/>
              <a:defRPr sz="2400" baseline="0">
                <a:latin typeface="Segoe" pitchFamily="34" charset="0"/>
              </a:defRPr>
            </a:lvl1pPr>
            <a:lvl2pPr>
              <a:buFont typeface="Wingdings" pitchFamily="2" charset="2"/>
              <a:buChar char="Ø"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pl-PL" dirty="0" smtClean="0"/>
              <a:t>Pierwszy punkt</a:t>
            </a:r>
          </a:p>
          <a:p>
            <a:pPr lvl="0"/>
            <a:r>
              <a:rPr lang="pl-PL" dirty="0" smtClean="0"/>
              <a:t>Drugi punkt</a:t>
            </a:r>
          </a:p>
          <a:p>
            <a:pPr lvl="0"/>
            <a:r>
              <a:rPr lang="pl-PL" dirty="0" smtClean="0"/>
              <a:t>Trzeci punkt</a:t>
            </a:r>
          </a:p>
          <a:p>
            <a:pPr lvl="0"/>
            <a:r>
              <a:rPr lang="pl-PL" dirty="0" smtClean="0"/>
              <a:t>Czwarty punkt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rgbClr val="5D6971"/>
              </a:buClr>
              <a:buFont typeface="Wingdings" pitchFamily="2" charset="2"/>
              <a:buChar char="§"/>
              <a:defRPr sz="3200"/>
            </a:lvl1pPr>
            <a:lvl2pPr>
              <a:buClr>
                <a:srgbClr val="E95E0F"/>
              </a:buClr>
              <a:buFont typeface="Wingdings" pitchFamily="2" charset="2"/>
              <a:buChar char="§"/>
              <a:defRPr sz="2800"/>
            </a:lvl2pPr>
            <a:lvl3pPr>
              <a:buClr>
                <a:srgbClr val="5D6971"/>
              </a:buClr>
              <a:buFont typeface="Wingdings" pitchFamily="2" charset="2"/>
              <a:buChar char="§"/>
              <a:defRPr sz="2000"/>
            </a:lvl3pPr>
            <a:lvl4pPr>
              <a:buClr>
                <a:srgbClr val="E95E0F"/>
              </a:buClr>
              <a:buFont typeface="Wingdings" pitchFamily="2" charset="2"/>
              <a:buChar char="§"/>
              <a:defRPr sz="1600"/>
            </a:lvl4pPr>
            <a:lvl5pPr>
              <a:buClr>
                <a:srgbClr val="5D6971"/>
              </a:buClr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at kolejnego zagadnien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714348" y="1785926"/>
            <a:ext cx="7715304" cy="3571900"/>
          </a:xfrm>
          <a:noFill/>
        </p:spPr>
        <p:txBody>
          <a:bodyPr/>
          <a:lstStyle>
            <a:lvl1pPr marL="0" indent="0" algn="ctr" defTabSz="914400" rtl="0" eaLnBrk="1" latinLnBrk="0" hangingPunct="1">
              <a:spcBef>
                <a:spcPts val="0"/>
              </a:spcBef>
              <a:buFont typeface="+mj-lt"/>
              <a:buNone/>
              <a:defRPr lang="pl-PL" sz="5400" b="0" kern="1200" spc="-150" baseline="0" dirty="0" smtClean="0">
                <a:solidFill>
                  <a:schemeClr val="tx1"/>
                </a:solidFill>
                <a:latin typeface="Segoe Semibold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d źródłowy z o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0" y="214291"/>
            <a:ext cx="9144000" cy="928693"/>
          </a:xfrm>
        </p:spPr>
        <p:txBody>
          <a:bodyPr anchor="t"/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Kod źródłowy z opisem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28596" y="1357298"/>
            <a:ext cx="4572032" cy="4500594"/>
          </a:xfrm>
          <a:gradFill>
            <a:gsLst>
              <a:gs pos="0">
                <a:schemeClr val="tx1">
                  <a:lumMod val="95000"/>
                  <a:lumOff val="5000"/>
                  <a:alpha val="80000"/>
                </a:schemeClr>
              </a:gs>
              <a:gs pos="7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25400">
            <a:solidFill>
              <a:schemeClr val="bg1">
                <a:alpha val="50000"/>
              </a:schemeClr>
            </a:solidFill>
          </a:ln>
        </p:spPr>
        <p:txBody>
          <a:bodyPr/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Consolas" pitchFamily="49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// Przykładowy kod źródłowy </a:t>
            </a:r>
          </a:p>
          <a:p>
            <a:endParaRPr lang="pl-PL" dirty="0" smtClean="0"/>
          </a:p>
        </p:txBody>
      </p:sp>
      <p:sp>
        <p:nvSpPr>
          <p:cNvPr id="11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05400" y="1357298"/>
            <a:ext cx="3895756" cy="4525963"/>
          </a:xfrm>
        </p:spPr>
        <p:txBody>
          <a:bodyPr/>
          <a:lstStyle>
            <a:lvl1pPr>
              <a:buClr>
                <a:srgbClr val="E95E0F"/>
              </a:buClr>
              <a:buFont typeface="Wingdings" pitchFamily="2" charset="2"/>
              <a:buChar char="§"/>
              <a:defRPr sz="2800"/>
            </a:lvl1pPr>
            <a:lvl2pPr>
              <a:buClr>
                <a:srgbClr val="E95E0F"/>
              </a:buClr>
              <a:buFont typeface="Wingdings" pitchFamily="2" charset="2"/>
              <a:buChar char="§"/>
              <a:defRPr sz="2400"/>
            </a:lvl2pPr>
            <a:lvl3pPr>
              <a:buClr>
                <a:srgbClr val="E95E0F"/>
              </a:buClr>
              <a:buFont typeface="Wingdings" pitchFamily="2" charset="2"/>
              <a:buChar char="§"/>
              <a:defRPr sz="2000"/>
            </a:lvl3pPr>
            <a:lvl4pPr>
              <a:buClr>
                <a:srgbClr val="E95E0F"/>
              </a:buClr>
              <a:buFont typeface="Wingdings" pitchFamily="2" charset="2"/>
              <a:buChar char="§"/>
              <a:defRPr sz="1800"/>
            </a:lvl4pPr>
            <a:lvl5pPr>
              <a:buClr>
                <a:srgbClr val="E95E0F"/>
              </a:buClr>
              <a:buFont typeface="Wingdings" pitchFamily="2" charset="2"/>
              <a:buChar char="§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d źród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428596" y="1357298"/>
            <a:ext cx="8215370" cy="4500594"/>
          </a:xfrm>
          <a:gradFill>
            <a:gsLst>
              <a:gs pos="0">
                <a:schemeClr val="tx1">
                  <a:lumMod val="95000"/>
                  <a:lumOff val="5000"/>
                  <a:alpha val="80000"/>
                </a:schemeClr>
              </a:gs>
              <a:gs pos="7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25400">
            <a:solidFill>
              <a:schemeClr val="bg1">
                <a:alpha val="50000"/>
              </a:schemeClr>
            </a:solidFill>
          </a:ln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Consolas" pitchFamily="49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 smtClean="0"/>
              <a:t>// Przykładowy kod źródłowy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ctrTitle" hasCustomPrompt="1"/>
          </p:nvPr>
        </p:nvSpPr>
        <p:spPr>
          <a:xfrm>
            <a:off x="0" y="214291"/>
            <a:ext cx="9144000" cy="928693"/>
          </a:xfrm>
        </p:spPr>
        <p:txBody>
          <a:bodyPr anchor="t"/>
          <a:lstStyle>
            <a:lvl1pPr>
              <a:defRPr sz="4000" baseline="0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Kod źródłowy</a:t>
            </a:r>
            <a:endParaRPr lang="pl-PL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tekstu 12"/>
          <p:cNvSpPr>
            <a:spLocks noGrp="1"/>
          </p:cNvSpPr>
          <p:nvPr>
            <p:ph type="body" sz="quarter" idx="10"/>
          </p:nvPr>
        </p:nvSpPr>
        <p:spPr>
          <a:xfrm>
            <a:off x="539552" y="3861048"/>
            <a:ext cx="7643813" cy="1143000"/>
          </a:xfrm>
        </p:spPr>
        <p:txBody>
          <a:bodyPr/>
          <a:lstStyle>
            <a:lvl1pPr>
              <a:buNone/>
              <a:defRPr sz="3600" spc="-150">
                <a:latin typeface="Segoe Semibold" pitchFamily="34" charset="0"/>
              </a:defRPr>
            </a:lvl1pPr>
          </a:lstStyle>
          <a:p>
            <a:pPr lvl="0"/>
            <a:endParaRPr lang="pl-PL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00034" y="1428736"/>
            <a:ext cx="8143932" cy="4114800"/>
          </a:xfrm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ypelnij ankie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ekstu 6"/>
          <p:cNvSpPr>
            <a:spLocks noGrp="1"/>
          </p:cNvSpPr>
          <p:nvPr>
            <p:ph type="body" sz="quarter" idx="10"/>
          </p:nvPr>
        </p:nvSpPr>
        <p:spPr>
          <a:xfrm>
            <a:off x="683568" y="692696"/>
            <a:ext cx="7715304" cy="995002"/>
          </a:xfrm>
          <a:noFill/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buFont typeface="+mj-lt"/>
              <a:buNone/>
              <a:defRPr lang="pl-PL" sz="5400" b="0" kern="1200" spc="-150" baseline="0" dirty="0" smtClean="0">
                <a:solidFill>
                  <a:schemeClr val="tx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pl-PL" dirty="0" smtClean="0"/>
              <a:t>Kliknij, aby edytować style </a:t>
            </a:r>
          </a:p>
        </p:txBody>
      </p:sp>
      <p:sp>
        <p:nvSpPr>
          <p:cNvPr id="3" name="Symbol zastępczy tekstu 12"/>
          <p:cNvSpPr>
            <a:spLocks noGrp="1"/>
          </p:cNvSpPr>
          <p:nvPr>
            <p:ph type="body" sz="quarter" idx="11"/>
          </p:nvPr>
        </p:nvSpPr>
        <p:spPr>
          <a:xfrm>
            <a:off x="683568" y="1916832"/>
            <a:ext cx="7416824" cy="1728192"/>
          </a:xfrm>
        </p:spPr>
        <p:txBody>
          <a:bodyPr/>
          <a:lstStyle>
            <a:lvl1pPr marL="0" indent="0" algn="l" defTabSz="0">
              <a:buNone/>
              <a:defRPr sz="3200" spc="-150">
                <a:latin typeface="Segoe" pitchFamily="34" charset="0"/>
              </a:defRPr>
            </a:lvl1pPr>
          </a:lstStyle>
          <a:p>
            <a:pPr lvl="0"/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683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357298"/>
            <a:ext cx="8229600" cy="4572032"/>
          </a:xfrm>
          <a:prstGeom prst="rect">
            <a:avLst/>
          </a:prstGeom>
          <a:noFill/>
          <a:ln w="63500" cap="flat">
            <a:noFill/>
            <a:round/>
          </a:ln>
        </p:spPr>
        <p:txBody>
          <a:bodyPr vert="horz" lIns="91440" tIns="45720" rIns="91440" bIns="45720" rtlCol="0">
            <a:noAutofit/>
          </a:bodyPr>
          <a:lstStyle/>
          <a:p>
            <a:pPr lvl="1"/>
            <a:endParaRPr lang="pl-PL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4" r:id="rId2"/>
    <p:sldLayoutId id="2147483683" r:id="rId3"/>
    <p:sldLayoutId id="2147483705" r:id="rId4"/>
    <p:sldLayoutId id="2147483649" r:id="rId5"/>
    <p:sldLayoutId id="2147483663" r:id="rId6"/>
    <p:sldLayoutId id="2147483688" r:id="rId7"/>
    <p:sldLayoutId id="2147483690" r:id="rId8"/>
    <p:sldLayoutId id="2147483707" r:id="rId9"/>
    <p:sldLayoutId id="2147483706" r:id="rId10"/>
  </p:sldLayoutIdLst>
  <p:timing>
    <p:tnLst>
      <p:par>
        <p:cTn id="1" dur="indefinite" restart="never" nodeType="tmRoot"/>
      </p:par>
    </p:tnLst>
  </p:timing>
  <p:txStyles>
    <p:titleStyle>
      <a:lvl1pPr marL="360000" algn="l" defTabSz="1800000" rtl="0" eaLnBrk="1" latinLnBrk="0" hangingPunct="1">
        <a:spcBef>
          <a:spcPts val="0"/>
        </a:spcBef>
        <a:buNone/>
        <a:tabLst>
          <a:tab pos="1800000" algn="l"/>
        </a:tabLst>
        <a:defRPr lang="pl-PL" sz="3600" b="0" kern="1200" spc="-150" dirty="0">
          <a:solidFill>
            <a:schemeClr val="tx1"/>
          </a:solidFill>
          <a:latin typeface="Segoe Semibold" pitchFamily="34" charset="0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ts val="0"/>
        </a:spcBef>
        <a:buFont typeface="+mj-lt"/>
        <a:buAutoNum type="arabicPeriod"/>
        <a:defRPr sz="3200" b="0" kern="1200" baseline="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Tx/>
        <a:buChar char="-"/>
        <a:defRPr sz="2400" kern="1200" spc="0">
          <a:solidFill>
            <a:schemeClr val="tx1"/>
          </a:solidFill>
          <a:latin typeface="Segoe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Asynchroniczny model programowania w .NET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1052736"/>
            <a:ext cx="7929617" cy="932114"/>
          </a:xfrm>
        </p:spPr>
        <p:txBody>
          <a:bodyPr/>
          <a:lstStyle/>
          <a:p>
            <a:r>
              <a:rPr lang="pl-PL" dirty="0" smtClean="0"/>
              <a:t>Grzegorz </a:t>
            </a:r>
            <a:r>
              <a:rPr lang="pl-PL" dirty="0" smtClean="0"/>
              <a:t>JACHIMKO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	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5673"/>
            <a:ext cx="3059935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Model asynchroniczny </a:t>
            </a:r>
            <a:br>
              <a:rPr lang="pl-PL" dirty="0" smtClean="0"/>
            </a:br>
            <a:r>
              <a:rPr lang="pl-PL" dirty="0" smtClean="0"/>
              <a:t>w CLR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211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Przetwarzanie asynchroniczne – co to jest?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ym typeface="Wingdings" pitchFamily="2" charset="2"/>
              </a:rPr>
              <a:t>Przetwarzanie asynchroniczne jest kluczem do stworzenia </a:t>
            </a:r>
            <a:r>
              <a:rPr lang="pl-PL" b="1" dirty="0" smtClean="0">
                <a:sym typeface="Wingdings" pitchFamily="2" charset="2"/>
              </a:rPr>
              <a:t>skalowalnych</a:t>
            </a:r>
            <a:r>
              <a:rPr lang="pl-PL" dirty="0">
                <a:sym typeface="Wingdings" pitchFamily="2" charset="2"/>
              </a:rPr>
              <a:t> </a:t>
            </a:r>
            <a:r>
              <a:rPr lang="pl-PL" dirty="0" smtClean="0">
                <a:sym typeface="Wingdings" pitchFamily="2" charset="2"/>
              </a:rPr>
              <a:t>i </a:t>
            </a:r>
            <a:r>
              <a:rPr lang="pl-PL" b="1" dirty="0" smtClean="0">
                <a:sym typeface="Wingdings" pitchFamily="2" charset="2"/>
              </a:rPr>
              <a:t>nie blokujących</a:t>
            </a:r>
            <a:r>
              <a:rPr lang="pl-PL" dirty="0">
                <a:sym typeface="Wingdings" pitchFamily="2" charset="2"/>
              </a:rPr>
              <a:t> </a:t>
            </a:r>
            <a:r>
              <a:rPr lang="pl-PL" dirty="0" smtClean="0">
                <a:sym typeface="Wingdings" pitchFamily="2" charset="2"/>
              </a:rPr>
              <a:t>aplikacji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Wątki nie są blokowane w oczekiwaniu na zakończenie operacji</a:t>
            </a:r>
          </a:p>
          <a:p>
            <a:pPr lvl="2"/>
            <a:r>
              <a:rPr lang="pl-PL" dirty="0" smtClean="0">
                <a:sym typeface="Wingdings" pitchFamily="2" charset="2"/>
              </a:rPr>
              <a:t>Zablokowany wątek zajmuje zasoby</a:t>
            </a:r>
          </a:p>
          <a:p>
            <a:pPr lvl="2"/>
            <a:r>
              <a:rPr lang="pl-PL" dirty="0" smtClean="0">
                <a:sym typeface="Wingdings" pitchFamily="2" charset="2"/>
              </a:rPr>
              <a:t>Zablokowany wątek powoduje tworzenie nowych wątków</a:t>
            </a:r>
          </a:p>
          <a:p>
            <a:pPr lvl="2"/>
            <a:r>
              <a:rPr lang="pl-PL" dirty="0" smtClean="0">
                <a:sym typeface="Wingdings" pitchFamily="2" charset="2"/>
              </a:rPr>
              <a:t>Więcej wątków = większy zamęt podczas uruchomienia GC</a:t>
            </a:r>
          </a:p>
          <a:p>
            <a:pPr marL="0" indent="0">
              <a:buNone/>
            </a:pPr>
            <a:endParaRPr lang="pl-PL" dirty="0" smtClean="0">
              <a:sym typeface="Wingdings" pitchFamily="2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21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Rodzaje operacji asynchronicznych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b="1" dirty="0" smtClean="0"/>
              <a:t>Ograniczone obliczeniowo </a:t>
            </a:r>
            <a:r>
              <a:rPr lang="pl-PL" i="1" dirty="0" smtClean="0"/>
              <a:t>(compute bound)</a:t>
            </a:r>
            <a:r>
              <a:rPr lang="pl-PL" dirty="0" smtClean="0"/>
              <a:t> – mamy do wykonania jakąś operację obliczeniową, którą może wykonać jakiś wątek</a:t>
            </a:r>
          </a:p>
          <a:p>
            <a:endParaRPr lang="pl-PL" dirty="0" smtClean="0"/>
          </a:p>
          <a:p>
            <a:r>
              <a:rPr lang="pl-PL" b="1" dirty="0" smtClean="0"/>
              <a:t>Ograniczone wejściem/wyjściem </a:t>
            </a:r>
            <a:r>
              <a:rPr lang="pl-PL" i="1" dirty="0" smtClean="0"/>
              <a:t>(IO </a:t>
            </a:r>
            <a:r>
              <a:rPr lang="pl-PL" i="1" dirty="0" err="1" smtClean="0"/>
              <a:t>bound</a:t>
            </a:r>
            <a:r>
              <a:rPr lang="pl-PL" i="1" dirty="0" smtClean="0"/>
              <a:t>)</a:t>
            </a:r>
            <a:r>
              <a:rPr lang="pl-PL" dirty="0" smtClean="0"/>
              <a:t> – sprzęt (karta sieciowa, dysk) musi dostarczyć nam dane – wątek nie ma nic do roboty!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8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Model asynchroniczny w CLR </a:t>
            </a:r>
            <a:r>
              <a:rPr lang="pl-PL" dirty="0" smtClean="0">
                <a:sym typeface="Wingdings" pitchFamily="2" charset="2"/>
              </a:rPr>
              <a:t>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smtClean="0"/>
              <a:t>Pula </a:t>
            </a:r>
            <a:r>
              <a:rPr lang="pl-PL" dirty="0" smtClean="0"/>
              <a:t>wątków roboczych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.NET udostępnia klasę </a:t>
            </a:r>
            <a:r>
              <a:rPr lang="pl-PL" b="1" dirty="0" smtClean="0"/>
              <a:t>ThreadPool</a:t>
            </a:r>
            <a:r>
              <a:rPr lang="pl-PL" dirty="0" smtClean="0"/>
              <a:t> </a:t>
            </a:r>
          </a:p>
          <a:p>
            <a:pPr lvl="1"/>
            <a:r>
              <a:rPr lang="pl-PL" dirty="0" smtClean="0"/>
              <a:t>Zarządza czasem życia wątków</a:t>
            </a:r>
          </a:p>
          <a:p>
            <a:pPr lvl="1"/>
            <a:r>
              <a:rPr lang="pl-PL" dirty="0" smtClean="0"/>
              <a:t>1 TP / proces, współdzielony przez wszystkie </a:t>
            </a:r>
            <a:r>
              <a:rPr lang="pl-PL" dirty="0" err="1" smtClean="0"/>
              <a:t>AppDomains</a:t>
            </a:r>
            <a:endParaRPr lang="pl-PL" dirty="0" smtClean="0"/>
          </a:p>
          <a:p>
            <a:r>
              <a:rPr lang="pl-PL" dirty="0" smtClean="0"/>
              <a:t>Zadania są kolejkowane i wykonywane asynchronicznie</a:t>
            </a:r>
          </a:p>
          <a:p>
            <a:r>
              <a:rPr lang="pl-PL" dirty="0" smtClean="0"/>
              <a:t>Wątki nie wykorzystywane przez ~2 minuty są zabijane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56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Kolejkowanie zadań do systemowej puli wątków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1824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Pula wątków roboczych - podsumowanie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CLR stara się optymalnie dobrać ilość wątków do obsługiwanych zadań</a:t>
            </a:r>
          </a:p>
          <a:p>
            <a:r>
              <a:rPr lang="pl-PL" dirty="0" smtClean="0"/>
              <a:t>Zadania są wykonywane sekwencyjnie w całości</a:t>
            </a:r>
          </a:p>
          <a:p>
            <a:r>
              <a:rPr lang="pl-PL" dirty="0" smtClean="0"/>
              <a:t>Jeśli zadanie spowoduje nieobsłużony wyjątek – cały proces umiera!</a:t>
            </a:r>
          </a:p>
          <a:p>
            <a:r>
              <a:rPr lang="pl-PL" dirty="0" smtClean="0"/>
              <a:t>Aby zakolejkować zadanie:</a:t>
            </a:r>
          </a:p>
          <a:p>
            <a:pPr marL="0" indent="0">
              <a:buNone/>
            </a:pPr>
            <a:endParaRPr lang="pl-PL" sz="2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ThreadPool.QueueUserWorkItem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cb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state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buNone/>
            </a:pP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delegate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WaitCallback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object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2400" dirty="0" err="1" smtClean="0">
                <a:latin typeface="Consolas" pitchFamily="49" charset="0"/>
                <a:cs typeface="Consolas" pitchFamily="49" charset="0"/>
              </a:rPr>
              <a:t>state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) </a:t>
            </a:r>
            <a:endParaRPr lang="pl-PL" sz="24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1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Operacje WE/WY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02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Windows obsługuje synchroniczne WE/WY?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sz="2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l-PL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	</a:t>
            </a:r>
            <a:endParaRPr lang="pl-PL" sz="24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upa 7"/>
          <p:cNvGrpSpPr/>
          <p:nvPr/>
        </p:nvGrpSpPr>
        <p:grpSpPr>
          <a:xfrm>
            <a:off x="611560" y="1412776"/>
            <a:ext cx="7848872" cy="1008112"/>
            <a:chOff x="611560" y="1412776"/>
            <a:chExt cx="7848872" cy="1008112"/>
          </a:xfrm>
        </p:grpSpPr>
        <p:sp>
          <p:nvSpPr>
            <p:cNvPr id="4" name="Prostokąt 3"/>
            <p:cNvSpPr/>
            <p:nvPr/>
          </p:nvSpPr>
          <p:spPr>
            <a:xfrm>
              <a:off x="3779912" y="1412776"/>
              <a:ext cx="439248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 smtClean="0"/>
                <a:t>var</a:t>
              </a:r>
              <a:r>
                <a:rPr lang="pl-PL" dirty="0" smtClean="0"/>
                <a:t> </a:t>
              </a:r>
              <a:r>
                <a:rPr lang="pl-PL" dirty="0" err="1" smtClean="0"/>
                <a:t>fs</a:t>
              </a:r>
              <a:r>
                <a:rPr lang="pl-PL" dirty="0" smtClean="0"/>
                <a:t> = </a:t>
              </a:r>
              <a:r>
                <a:rPr lang="pl-PL" dirty="0" err="1" smtClean="0"/>
                <a:t>new</a:t>
              </a:r>
              <a:r>
                <a:rPr lang="pl-PL" dirty="0" smtClean="0"/>
                <a:t> </a:t>
              </a:r>
              <a:r>
                <a:rPr lang="pl-PL" dirty="0" err="1" smtClean="0"/>
                <a:t>FileStream</a:t>
              </a:r>
              <a:r>
                <a:rPr lang="pl-PL" dirty="0" smtClean="0"/>
                <a:t>(…);</a:t>
              </a:r>
            </a:p>
            <a:p>
              <a:pPr algn="ctr"/>
              <a:r>
                <a:rPr lang="pl-PL" dirty="0" smtClean="0"/>
                <a:t>Int32 </a:t>
              </a:r>
              <a:r>
                <a:rPr lang="pl-PL" dirty="0" err="1" smtClean="0"/>
                <a:t>bytesRead</a:t>
              </a:r>
              <a:r>
                <a:rPr lang="pl-PL" dirty="0" smtClean="0"/>
                <a:t> = </a:t>
              </a:r>
              <a:r>
                <a:rPr lang="pl-PL" dirty="0" err="1" smtClean="0"/>
                <a:t>fs.Read</a:t>
              </a:r>
              <a:r>
                <a:rPr lang="pl-PL" dirty="0" smtClean="0"/>
                <a:t>(…);</a:t>
              </a:r>
            </a:p>
            <a:p>
              <a:pPr algn="ctr"/>
              <a:r>
                <a:rPr lang="pl-PL" dirty="0" err="1" smtClean="0"/>
                <a:t>Console.Write</a:t>
              </a:r>
              <a:r>
                <a:rPr lang="pl-PL" dirty="0" smtClean="0"/>
                <a:t>(</a:t>
              </a:r>
              <a:r>
                <a:rPr lang="pl-PL" dirty="0" err="1" smtClean="0"/>
                <a:t>bytesRead</a:t>
              </a:r>
              <a:r>
                <a:rPr lang="pl-PL" dirty="0" smtClean="0"/>
                <a:t>);</a:t>
              </a:r>
              <a:endParaRPr lang="pl-PL" dirty="0"/>
            </a:p>
          </p:txBody>
        </p:sp>
        <p:cxnSp>
          <p:nvCxnSpPr>
            <p:cNvPr id="6" name="Łącznik prostoliniowy 5"/>
            <p:cNvCxnSpPr/>
            <p:nvPr/>
          </p:nvCxnSpPr>
          <p:spPr>
            <a:xfrm>
              <a:off x="611560" y="2420888"/>
              <a:ext cx="78488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rostokąt 6"/>
            <p:cNvSpPr/>
            <p:nvPr/>
          </p:nvSpPr>
          <p:spPr>
            <a:xfrm>
              <a:off x="1691680" y="1582695"/>
              <a:ext cx="1512168" cy="576064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.net</a:t>
              </a:r>
              <a:endParaRPr lang="pl-PL" dirty="0"/>
            </a:p>
          </p:txBody>
        </p:sp>
      </p:grpSp>
      <p:grpSp>
        <p:nvGrpSpPr>
          <p:cNvPr id="14" name="Grupa 13"/>
          <p:cNvGrpSpPr/>
          <p:nvPr/>
        </p:nvGrpSpPr>
        <p:grpSpPr>
          <a:xfrm>
            <a:off x="611560" y="2503328"/>
            <a:ext cx="7848872" cy="1213704"/>
            <a:chOff x="611560" y="2503328"/>
            <a:chExt cx="7848872" cy="1213704"/>
          </a:xfrm>
        </p:grpSpPr>
        <p:sp>
          <p:nvSpPr>
            <p:cNvPr id="9" name="Prostokąt 8"/>
            <p:cNvSpPr/>
            <p:nvPr/>
          </p:nvSpPr>
          <p:spPr>
            <a:xfrm>
              <a:off x="3779912" y="2636912"/>
              <a:ext cx="439248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 smtClean="0"/>
                <a:t>ReadFile</a:t>
              </a:r>
              <a:r>
                <a:rPr lang="pl-PL" dirty="0" smtClean="0"/>
                <a:t>( … );</a:t>
              </a:r>
              <a:endParaRPr lang="pl-PL" dirty="0"/>
            </a:p>
          </p:txBody>
        </p:sp>
        <p:sp>
          <p:nvSpPr>
            <p:cNvPr id="10" name="Prostokąt 9"/>
            <p:cNvSpPr/>
            <p:nvPr/>
          </p:nvSpPr>
          <p:spPr>
            <a:xfrm>
              <a:off x="5197581" y="2503328"/>
              <a:ext cx="1440160" cy="34960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IRP</a:t>
              </a:r>
              <a:endParaRPr lang="pl-PL" dirty="0"/>
            </a:p>
          </p:txBody>
        </p:sp>
        <p:cxnSp>
          <p:nvCxnSpPr>
            <p:cNvPr id="12" name="Łącznik prostoliniowy 11"/>
            <p:cNvCxnSpPr/>
            <p:nvPr/>
          </p:nvCxnSpPr>
          <p:spPr>
            <a:xfrm>
              <a:off x="611560" y="3717032"/>
              <a:ext cx="78488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Prostokąt 12"/>
            <p:cNvSpPr/>
            <p:nvPr/>
          </p:nvSpPr>
          <p:spPr>
            <a:xfrm>
              <a:off x="1691680" y="2678132"/>
              <a:ext cx="1512168" cy="678860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Win32 - Tryb użytkownika</a:t>
              </a:r>
              <a:endParaRPr lang="pl-PL" dirty="0"/>
            </a:p>
          </p:txBody>
        </p:sp>
      </p:grpSp>
      <p:grpSp>
        <p:nvGrpSpPr>
          <p:cNvPr id="20" name="Grupa 19"/>
          <p:cNvGrpSpPr/>
          <p:nvPr/>
        </p:nvGrpSpPr>
        <p:grpSpPr>
          <a:xfrm>
            <a:off x="1691680" y="4005064"/>
            <a:ext cx="6984776" cy="2376264"/>
            <a:chOff x="1691680" y="4005064"/>
            <a:chExt cx="6984776" cy="2376264"/>
          </a:xfrm>
        </p:grpSpPr>
        <p:sp>
          <p:nvSpPr>
            <p:cNvPr id="15" name="Prostokąt 14"/>
            <p:cNvSpPr/>
            <p:nvPr/>
          </p:nvSpPr>
          <p:spPr>
            <a:xfrm>
              <a:off x="6637741" y="4293096"/>
              <a:ext cx="2038715" cy="2088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r>
                <a:rPr lang="pl-PL" dirty="0" smtClean="0"/>
                <a:t>NTFS</a:t>
              </a:r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</p:txBody>
        </p:sp>
        <p:sp>
          <p:nvSpPr>
            <p:cNvPr id="16" name="Prostokąt 15"/>
            <p:cNvSpPr/>
            <p:nvPr/>
          </p:nvSpPr>
          <p:spPr>
            <a:xfrm>
              <a:off x="6804248" y="5013176"/>
              <a:ext cx="1080120" cy="108012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Kolejka </a:t>
              </a:r>
            </a:p>
            <a:p>
              <a:pPr algn="ctr"/>
              <a:r>
                <a:rPr lang="pl-PL" dirty="0" smtClean="0"/>
                <a:t>IRP</a:t>
              </a:r>
              <a:endParaRPr lang="pl-PL" dirty="0"/>
            </a:p>
          </p:txBody>
        </p:sp>
        <p:sp>
          <p:nvSpPr>
            <p:cNvPr id="17" name="Prostokąt 16"/>
            <p:cNvSpPr/>
            <p:nvPr/>
          </p:nvSpPr>
          <p:spPr>
            <a:xfrm>
              <a:off x="3491880" y="4005064"/>
              <a:ext cx="295232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Kod </a:t>
              </a:r>
              <a:r>
                <a:rPr lang="pl-PL" dirty="0" err="1" smtClean="0"/>
                <a:t>podsytemu</a:t>
              </a:r>
              <a:r>
                <a:rPr lang="pl-PL" dirty="0" smtClean="0"/>
                <a:t> We/Wy Windows</a:t>
              </a:r>
              <a:endParaRPr lang="pl-PL" dirty="0"/>
            </a:p>
          </p:txBody>
        </p:sp>
        <p:sp>
          <p:nvSpPr>
            <p:cNvPr id="18" name="Prostokąt 17"/>
            <p:cNvSpPr/>
            <p:nvPr/>
          </p:nvSpPr>
          <p:spPr>
            <a:xfrm>
              <a:off x="1691680" y="4005064"/>
              <a:ext cx="1512168" cy="792088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Win32 – Tryb jądra</a:t>
              </a:r>
              <a:endParaRPr lang="pl-PL" dirty="0"/>
            </a:p>
          </p:txBody>
        </p:sp>
        <p:pic>
          <p:nvPicPr>
            <p:cNvPr id="19" name="Obraz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208" y="5131271"/>
              <a:ext cx="1524000" cy="962025"/>
            </a:xfrm>
            <a:prstGeom prst="rect">
              <a:avLst/>
            </a:prstGeom>
          </p:spPr>
        </p:pic>
      </p:grpSp>
      <p:cxnSp>
        <p:nvCxnSpPr>
          <p:cNvPr id="26" name="Łącznik prosty ze strzałką 25"/>
          <p:cNvCxnSpPr/>
          <p:nvPr/>
        </p:nvCxnSpPr>
        <p:spPr>
          <a:xfrm>
            <a:off x="4211960" y="3063769"/>
            <a:ext cx="0" cy="1162229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ze strzałką 29"/>
          <p:cNvCxnSpPr/>
          <p:nvPr/>
        </p:nvCxnSpPr>
        <p:spPr>
          <a:xfrm>
            <a:off x="4211960" y="1808820"/>
            <a:ext cx="0" cy="1162229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ze strzałką 30"/>
          <p:cNvCxnSpPr/>
          <p:nvPr/>
        </p:nvCxnSpPr>
        <p:spPr>
          <a:xfrm>
            <a:off x="5917661" y="4450054"/>
            <a:ext cx="1174619" cy="779146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a 38"/>
          <p:cNvGrpSpPr/>
          <p:nvPr/>
        </p:nvGrpSpPr>
        <p:grpSpPr>
          <a:xfrm>
            <a:off x="1403648" y="5013176"/>
            <a:ext cx="5688632" cy="1224136"/>
            <a:chOff x="1403648" y="5013176"/>
            <a:chExt cx="5688632" cy="1224136"/>
          </a:xfrm>
        </p:grpSpPr>
        <p:sp>
          <p:nvSpPr>
            <p:cNvPr id="33" name="Prostokąt zaokrąglony 32"/>
            <p:cNvSpPr/>
            <p:nvPr/>
          </p:nvSpPr>
          <p:spPr>
            <a:xfrm>
              <a:off x="1403648" y="5013176"/>
              <a:ext cx="2952328" cy="1224136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Wątek tutaj nic nie robi!</a:t>
              </a:r>
            </a:p>
            <a:p>
              <a:pPr algn="ctr"/>
              <a:r>
                <a:rPr lang="pl-PL" dirty="0" smtClean="0"/>
                <a:t>Sprzęt realizuje operację odczytu!</a:t>
              </a:r>
              <a:endParaRPr lang="pl-PL" dirty="0"/>
            </a:p>
          </p:txBody>
        </p:sp>
        <p:cxnSp>
          <p:nvCxnSpPr>
            <p:cNvPr id="37" name="Łącznik prosty ze strzałką 36"/>
            <p:cNvCxnSpPr/>
            <p:nvPr/>
          </p:nvCxnSpPr>
          <p:spPr>
            <a:xfrm>
              <a:off x="3948686" y="5553236"/>
              <a:ext cx="3143594" cy="72008"/>
            </a:xfrm>
            <a:prstGeom prst="straightConnector1">
              <a:avLst/>
            </a:prstGeom>
            <a:ln w="34925">
              <a:solidFill>
                <a:schemeClr val="accent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Łącznik prosty ze strzałką 26"/>
          <p:cNvCxnSpPr/>
          <p:nvPr/>
        </p:nvCxnSpPr>
        <p:spPr>
          <a:xfrm flipH="1" flipV="1">
            <a:off x="6804248" y="2158759"/>
            <a:ext cx="550784" cy="3070441"/>
          </a:xfrm>
          <a:prstGeom prst="straightConnector1">
            <a:avLst/>
          </a:prstGeom>
          <a:ln w="34925">
            <a:solidFill>
              <a:schemeClr val="accent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40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Asynchroniczne operacje WE/WY 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Dlaczego? 2 główne cele:</a:t>
            </a:r>
          </a:p>
          <a:p>
            <a:pPr lvl="1"/>
            <a:r>
              <a:rPr lang="pl-PL" dirty="0" smtClean="0"/>
              <a:t>Nie blokować wątków w trakcie WE/WY</a:t>
            </a:r>
          </a:p>
          <a:p>
            <a:pPr lvl="1"/>
            <a:r>
              <a:rPr lang="pl-PL" dirty="0" smtClean="0"/>
              <a:t>Utrzymywać procesor zajęty z minimalną ilością wątków</a:t>
            </a:r>
          </a:p>
          <a:p>
            <a:r>
              <a:rPr lang="pl-PL" dirty="0" smtClean="0"/>
              <a:t>Windows I/O </a:t>
            </a:r>
            <a:r>
              <a:rPr lang="pl-PL" dirty="0" err="1" smtClean="0"/>
              <a:t>Completion</a:t>
            </a:r>
            <a:r>
              <a:rPr lang="pl-PL" dirty="0" smtClean="0"/>
              <a:t> Port</a:t>
            </a:r>
          </a:p>
          <a:p>
            <a:r>
              <a:rPr lang="pl-PL" dirty="0" smtClean="0"/>
              <a:t>Operacje WE/WY zapewniają:</a:t>
            </a:r>
          </a:p>
          <a:p>
            <a:pPr lvl="1"/>
            <a:r>
              <a:rPr lang="pl-PL" dirty="0" smtClean="0"/>
              <a:t>Nie blokowanie wątku na czas operacji</a:t>
            </a:r>
          </a:p>
          <a:p>
            <a:pPr lvl="1"/>
            <a:r>
              <a:rPr lang="pl-PL" dirty="0" smtClean="0"/>
              <a:t>Zakończone IRP trafiają do I/O CP (CLR)</a:t>
            </a:r>
          </a:p>
          <a:p>
            <a:pPr lvl="1"/>
            <a:r>
              <a:rPr lang="pl-PL" dirty="0" smtClean="0"/>
              <a:t>Do każdej operacji trzeba przypisać metodę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85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</a:t>
            </a:r>
            <a:r>
              <a:rPr lang="pl-PL" dirty="0" err="1" smtClean="0"/>
              <a:t>windows</a:t>
            </a:r>
            <a:r>
              <a:rPr lang="pl-PL" dirty="0" smtClean="0"/>
              <a:t> obsługuje asynchroniczne WE/WY?</a:t>
            </a:r>
            <a:endParaRPr lang="pl-PL" dirty="0"/>
          </a:p>
        </p:txBody>
      </p:sp>
      <p:sp>
        <p:nvSpPr>
          <p:cNvPr id="26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572032"/>
          </a:xfrm>
        </p:spPr>
        <p:txBody>
          <a:bodyPr/>
          <a:lstStyle/>
          <a:p>
            <a:pPr marL="0" indent="0">
              <a:buNone/>
            </a:pPr>
            <a:endParaRPr lang="pl-PL" sz="2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l-PL" sz="2400" dirty="0">
                <a:latin typeface="Consolas" pitchFamily="49" charset="0"/>
                <a:cs typeface="Consolas" pitchFamily="49" charset="0"/>
              </a:rPr>
              <a:t>	</a:t>
            </a:r>
            <a:r>
              <a:rPr lang="pl-PL" sz="2400" dirty="0" smtClean="0">
                <a:latin typeface="Consolas" pitchFamily="49" charset="0"/>
                <a:cs typeface="Consolas" pitchFamily="49" charset="0"/>
              </a:rPr>
              <a:t>	</a:t>
            </a:r>
            <a:endParaRPr lang="pl-PL" sz="2400" dirty="0"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7" name="Grupa 26"/>
          <p:cNvGrpSpPr/>
          <p:nvPr/>
        </p:nvGrpSpPr>
        <p:grpSpPr>
          <a:xfrm>
            <a:off x="611560" y="1412776"/>
            <a:ext cx="7848872" cy="1008112"/>
            <a:chOff x="611560" y="1412776"/>
            <a:chExt cx="7848872" cy="1008112"/>
          </a:xfrm>
        </p:grpSpPr>
        <p:sp>
          <p:nvSpPr>
            <p:cNvPr id="28" name="Prostokąt 27"/>
            <p:cNvSpPr/>
            <p:nvPr/>
          </p:nvSpPr>
          <p:spPr>
            <a:xfrm>
              <a:off x="3491880" y="1412776"/>
              <a:ext cx="4968552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 smtClean="0"/>
                <a:t>var</a:t>
              </a:r>
              <a:r>
                <a:rPr lang="pl-PL" dirty="0" smtClean="0"/>
                <a:t> </a:t>
              </a:r>
              <a:r>
                <a:rPr lang="pl-PL" dirty="0" err="1" smtClean="0"/>
                <a:t>fs</a:t>
              </a:r>
              <a:r>
                <a:rPr lang="pl-PL" dirty="0" smtClean="0"/>
                <a:t> = </a:t>
              </a:r>
              <a:r>
                <a:rPr lang="pl-PL" dirty="0" err="1" smtClean="0"/>
                <a:t>new</a:t>
              </a:r>
              <a:r>
                <a:rPr lang="pl-PL" dirty="0" smtClean="0"/>
                <a:t> </a:t>
              </a:r>
              <a:r>
                <a:rPr lang="pl-PL" dirty="0" err="1" smtClean="0"/>
                <a:t>FileStream</a:t>
              </a:r>
              <a:r>
                <a:rPr lang="pl-PL" dirty="0" smtClean="0"/>
                <a:t>(.., </a:t>
              </a:r>
              <a:r>
                <a:rPr lang="pl-PL" dirty="0" err="1" smtClean="0"/>
                <a:t>FileOptions.Asynchronous</a:t>
              </a:r>
              <a:r>
                <a:rPr lang="pl-PL" dirty="0" smtClean="0"/>
                <a:t>);</a:t>
              </a:r>
            </a:p>
            <a:p>
              <a:pPr algn="ctr"/>
              <a:r>
                <a:rPr lang="pl-PL" dirty="0" smtClean="0"/>
                <a:t>IAsyncResult r = fs.BeginRead(…, callback, …);</a:t>
              </a:r>
              <a:endParaRPr lang="pl-PL" dirty="0"/>
            </a:p>
          </p:txBody>
        </p:sp>
        <p:cxnSp>
          <p:nvCxnSpPr>
            <p:cNvPr id="29" name="Łącznik prostoliniowy 28"/>
            <p:cNvCxnSpPr/>
            <p:nvPr/>
          </p:nvCxnSpPr>
          <p:spPr>
            <a:xfrm>
              <a:off x="611560" y="2420888"/>
              <a:ext cx="78488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rostokąt 29"/>
            <p:cNvSpPr/>
            <p:nvPr/>
          </p:nvSpPr>
          <p:spPr>
            <a:xfrm>
              <a:off x="1691680" y="1582695"/>
              <a:ext cx="1512168" cy="576064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.net</a:t>
              </a:r>
              <a:endParaRPr lang="pl-PL" dirty="0"/>
            </a:p>
          </p:txBody>
        </p:sp>
      </p:grpSp>
      <p:grpSp>
        <p:nvGrpSpPr>
          <p:cNvPr id="31" name="Grupa 30"/>
          <p:cNvGrpSpPr/>
          <p:nvPr/>
        </p:nvGrpSpPr>
        <p:grpSpPr>
          <a:xfrm>
            <a:off x="611560" y="2503328"/>
            <a:ext cx="7848872" cy="1213704"/>
            <a:chOff x="611560" y="2503328"/>
            <a:chExt cx="7848872" cy="1213704"/>
          </a:xfrm>
        </p:grpSpPr>
        <p:sp>
          <p:nvSpPr>
            <p:cNvPr id="32" name="Prostokąt 31"/>
            <p:cNvSpPr/>
            <p:nvPr/>
          </p:nvSpPr>
          <p:spPr>
            <a:xfrm>
              <a:off x="3779912" y="2636912"/>
              <a:ext cx="439248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err="1" smtClean="0"/>
                <a:t>ReadFile</a:t>
              </a:r>
              <a:r>
                <a:rPr lang="pl-PL" dirty="0" smtClean="0"/>
                <a:t>( … );</a:t>
              </a:r>
              <a:endParaRPr lang="pl-PL" dirty="0"/>
            </a:p>
          </p:txBody>
        </p:sp>
        <p:sp>
          <p:nvSpPr>
            <p:cNvPr id="33" name="Prostokąt 32"/>
            <p:cNvSpPr/>
            <p:nvPr/>
          </p:nvSpPr>
          <p:spPr>
            <a:xfrm>
              <a:off x="5197581" y="2503328"/>
              <a:ext cx="1440160" cy="349608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IRP</a:t>
              </a:r>
              <a:endParaRPr lang="pl-PL" dirty="0"/>
            </a:p>
          </p:txBody>
        </p:sp>
        <p:cxnSp>
          <p:nvCxnSpPr>
            <p:cNvPr id="34" name="Łącznik prostoliniowy 33"/>
            <p:cNvCxnSpPr/>
            <p:nvPr/>
          </p:nvCxnSpPr>
          <p:spPr>
            <a:xfrm>
              <a:off x="611560" y="3717032"/>
              <a:ext cx="78488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stokąt 34"/>
            <p:cNvSpPr/>
            <p:nvPr/>
          </p:nvSpPr>
          <p:spPr>
            <a:xfrm>
              <a:off x="1691680" y="2678132"/>
              <a:ext cx="1512168" cy="678860"/>
            </a:xfrm>
            <a:prstGeom prst="rect">
              <a:avLst/>
            </a:prstGeom>
            <a:solidFill>
              <a:schemeClr val="accent1">
                <a:alpha val="4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Win32 - Tryb użytkownika</a:t>
              </a:r>
              <a:endParaRPr lang="pl-PL" dirty="0"/>
            </a:p>
          </p:txBody>
        </p:sp>
      </p:grpSp>
      <p:grpSp>
        <p:nvGrpSpPr>
          <p:cNvPr id="36" name="Grupa 35"/>
          <p:cNvGrpSpPr/>
          <p:nvPr/>
        </p:nvGrpSpPr>
        <p:grpSpPr>
          <a:xfrm>
            <a:off x="1691680" y="4005064"/>
            <a:ext cx="6984776" cy="2376264"/>
            <a:chOff x="1691680" y="4005064"/>
            <a:chExt cx="6984776" cy="2376264"/>
          </a:xfrm>
        </p:grpSpPr>
        <p:sp>
          <p:nvSpPr>
            <p:cNvPr id="37" name="Prostokąt 36"/>
            <p:cNvSpPr/>
            <p:nvPr/>
          </p:nvSpPr>
          <p:spPr>
            <a:xfrm>
              <a:off x="6637741" y="4293096"/>
              <a:ext cx="2038715" cy="2088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r>
                <a:rPr lang="pl-PL" dirty="0" smtClean="0"/>
                <a:t>NTFS</a:t>
              </a:r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  <a:p>
              <a:pPr algn="ctr"/>
              <a:endParaRPr lang="pl-PL" dirty="0" smtClean="0"/>
            </a:p>
            <a:p>
              <a:pPr algn="ctr"/>
              <a:endParaRPr lang="pl-PL" dirty="0"/>
            </a:p>
          </p:txBody>
        </p:sp>
        <p:sp>
          <p:nvSpPr>
            <p:cNvPr id="38" name="Prostokąt 37"/>
            <p:cNvSpPr/>
            <p:nvPr/>
          </p:nvSpPr>
          <p:spPr>
            <a:xfrm>
              <a:off x="6804248" y="5013176"/>
              <a:ext cx="1080120" cy="1080120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Kolejka </a:t>
              </a:r>
            </a:p>
            <a:p>
              <a:pPr algn="ctr"/>
              <a:r>
                <a:rPr lang="pl-PL" dirty="0" smtClean="0"/>
                <a:t>IRP</a:t>
              </a:r>
              <a:endParaRPr lang="pl-PL" dirty="0"/>
            </a:p>
          </p:txBody>
        </p:sp>
        <p:sp>
          <p:nvSpPr>
            <p:cNvPr id="39" name="Prostokąt 38"/>
            <p:cNvSpPr/>
            <p:nvPr/>
          </p:nvSpPr>
          <p:spPr>
            <a:xfrm>
              <a:off x="3491880" y="4005064"/>
              <a:ext cx="2952328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Kod </a:t>
              </a:r>
              <a:r>
                <a:rPr lang="pl-PL" dirty="0" err="1" smtClean="0"/>
                <a:t>podsytemu</a:t>
              </a:r>
              <a:r>
                <a:rPr lang="pl-PL" dirty="0" smtClean="0"/>
                <a:t> We/Wy Windows</a:t>
              </a:r>
              <a:endParaRPr lang="pl-PL" dirty="0"/>
            </a:p>
          </p:txBody>
        </p:sp>
        <p:sp>
          <p:nvSpPr>
            <p:cNvPr id="40" name="Prostokąt 39"/>
            <p:cNvSpPr/>
            <p:nvPr/>
          </p:nvSpPr>
          <p:spPr>
            <a:xfrm>
              <a:off x="1691680" y="4005064"/>
              <a:ext cx="1512168" cy="792088"/>
            </a:xfrm>
            <a:prstGeom prst="rect">
              <a:avLst/>
            </a:prstGeom>
            <a:solidFill>
              <a:schemeClr val="accent1">
                <a:alpha val="4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 smtClean="0"/>
                <a:t>Win32 – Tryb jądra</a:t>
              </a:r>
              <a:endParaRPr lang="pl-PL" dirty="0"/>
            </a:p>
          </p:txBody>
        </p:sp>
        <p:pic>
          <p:nvPicPr>
            <p:cNvPr id="41" name="Obraz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208" y="5131271"/>
              <a:ext cx="1524000" cy="962025"/>
            </a:xfrm>
            <a:prstGeom prst="rect">
              <a:avLst/>
            </a:prstGeom>
          </p:spPr>
        </p:pic>
      </p:grpSp>
      <p:cxnSp>
        <p:nvCxnSpPr>
          <p:cNvPr id="42" name="Łącznik prosty ze strzałką 41"/>
          <p:cNvCxnSpPr/>
          <p:nvPr/>
        </p:nvCxnSpPr>
        <p:spPr>
          <a:xfrm>
            <a:off x="4211960" y="3063769"/>
            <a:ext cx="0" cy="1162229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Łącznik prosty ze strzałką 42"/>
          <p:cNvCxnSpPr/>
          <p:nvPr/>
        </p:nvCxnSpPr>
        <p:spPr>
          <a:xfrm>
            <a:off x="4211960" y="1808820"/>
            <a:ext cx="0" cy="1162229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/>
          <p:nvPr/>
        </p:nvCxnSpPr>
        <p:spPr>
          <a:xfrm>
            <a:off x="5917661" y="4450054"/>
            <a:ext cx="1174619" cy="779146"/>
          </a:xfrm>
          <a:prstGeom prst="straightConnector1">
            <a:avLst/>
          </a:prstGeom>
          <a:ln w="34925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lipsa 52"/>
          <p:cNvSpPr/>
          <p:nvPr/>
        </p:nvSpPr>
        <p:spPr>
          <a:xfrm>
            <a:off x="2627001" y="4838224"/>
            <a:ext cx="2232248" cy="1541701"/>
          </a:xfrm>
          <a:prstGeom prst="ellipse">
            <a:avLst/>
          </a:prstGeom>
          <a:solidFill>
            <a:schemeClr val="accent2"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Operacja realizowana przez </a:t>
            </a:r>
            <a:r>
              <a:rPr lang="pl-PL" dirty="0" err="1"/>
              <a:t>sprzet</a:t>
            </a:r>
            <a:r>
              <a:rPr lang="pl-PL" dirty="0"/>
              <a:t> – watek nie jest </a:t>
            </a:r>
            <a:r>
              <a:rPr lang="pl-PL" dirty="0" smtClean="0"/>
              <a:t>blokowany</a:t>
            </a:r>
            <a:endParaRPr lang="pl-PL" dirty="0"/>
          </a:p>
        </p:txBody>
      </p:sp>
      <p:cxnSp>
        <p:nvCxnSpPr>
          <p:cNvPr id="55" name="Łącznik prosty ze strzałką 54"/>
          <p:cNvCxnSpPr>
            <a:stCxn id="53" idx="7"/>
          </p:cNvCxnSpPr>
          <p:nvPr/>
        </p:nvCxnSpPr>
        <p:spPr>
          <a:xfrm flipV="1">
            <a:off x="4532344" y="2158759"/>
            <a:ext cx="2703952" cy="2905242"/>
          </a:xfrm>
          <a:prstGeom prst="straightConnector1">
            <a:avLst/>
          </a:prstGeom>
          <a:ln w="317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3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Przetwarzanie wielowątkowe w .NET</a:t>
            </a:r>
          </a:p>
          <a:p>
            <a:r>
              <a:rPr lang="pl-PL" dirty="0" smtClean="0"/>
              <a:t>Model asynchroniczny w CLR</a:t>
            </a:r>
          </a:p>
          <a:p>
            <a:r>
              <a:rPr lang="pl-PL" dirty="0" smtClean="0"/>
              <a:t>Operacje WE/WY</a:t>
            </a:r>
          </a:p>
          <a:p>
            <a:r>
              <a:rPr lang="pl-PL" strike="sngStrike" dirty="0" smtClean="0"/>
              <a:t>Model asynchroniczny w ASP.NET MVC 2</a:t>
            </a:r>
          </a:p>
          <a:p>
            <a:r>
              <a:rPr lang="pl-PL" dirty="0" smtClean="0"/>
              <a:t>Podsumowanie</a:t>
            </a:r>
          </a:p>
          <a:p>
            <a:r>
              <a:rPr lang="pl-PL" dirty="0" smtClean="0"/>
              <a:t>Dodatek: Synchronizacja wątków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89240"/>
            <a:ext cx="1584176" cy="1155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Asynchroniczny odczyt z pliku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2710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Asynchroniczne operacje WE/WY - uwagi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</a:t>
            </a:r>
            <a:r>
              <a:rPr lang="pl-PL" dirty="0" smtClean="0"/>
              <a:t>peracje We/Wy ze wszystkich procesów trafiają do określonego sterownika</a:t>
            </a:r>
          </a:p>
          <a:p>
            <a:r>
              <a:rPr lang="pl-PL" dirty="0" smtClean="0"/>
              <a:t>Windows sam określa w jakiej kolejności operacje będą wykonane</a:t>
            </a:r>
          </a:p>
          <a:p>
            <a:r>
              <a:rPr lang="pl-PL" dirty="0" smtClean="0"/>
              <a:t>I/O </a:t>
            </a:r>
            <a:r>
              <a:rPr lang="pl-PL" dirty="0" err="1" smtClean="0"/>
              <a:t>Completion</a:t>
            </a:r>
            <a:r>
              <a:rPr lang="pl-PL" dirty="0" smtClean="0"/>
              <a:t> port</a:t>
            </a:r>
          </a:p>
          <a:p>
            <a:pPr lvl="1"/>
            <a:r>
              <a:rPr lang="pl-PL" dirty="0" smtClean="0"/>
              <a:t>1 na proces</a:t>
            </a:r>
          </a:p>
          <a:p>
            <a:pPr lvl="1"/>
            <a:r>
              <a:rPr lang="pl-PL" dirty="0" smtClean="0"/>
              <a:t>Każdy I/O CP ma swoją własną pulę wątków</a:t>
            </a:r>
          </a:p>
          <a:p>
            <a:pPr lvl="1"/>
            <a:r>
              <a:rPr lang="pl-PL" dirty="0" smtClean="0"/>
              <a:t>Wątki są wzbudzane po zakończeniu IRP i wywołują metodę użytkownika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927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Wbudowane wsparcie dla modelu asynchronicznego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808006"/>
          </a:xfrm>
        </p:spPr>
        <p:txBody>
          <a:bodyPr/>
          <a:lstStyle/>
          <a:p>
            <a:r>
              <a:rPr lang="pl-PL" dirty="0" smtClean="0"/>
              <a:t>Dla operacji WE/WY</a:t>
            </a:r>
          </a:p>
          <a:p>
            <a:pPr lvl="1"/>
            <a:r>
              <a:rPr lang="pl-PL" dirty="0" err="1" smtClean="0"/>
              <a:t>Stream</a:t>
            </a:r>
            <a:r>
              <a:rPr lang="pl-PL" dirty="0" smtClean="0"/>
              <a:t> – </a:t>
            </a:r>
            <a:r>
              <a:rPr lang="pl-PL" dirty="0" err="1" smtClean="0"/>
              <a:t>BeginRead</a:t>
            </a:r>
            <a:r>
              <a:rPr lang="pl-PL" dirty="0" smtClean="0"/>
              <a:t>, </a:t>
            </a:r>
            <a:r>
              <a:rPr lang="pl-PL" dirty="0" err="1" smtClean="0"/>
              <a:t>BeginWrite</a:t>
            </a:r>
            <a:endParaRPr lang="pl-PL" dirty="0" smtClean="0"/>
          </a:p>
          <a:p>
            <a:pPr lvl="1"/>
            <a:r>
              <a:rPr lang="pl-PL" dirty="0" err="1" smtClean="0"/>
              <a:t>Dns</a:t>
            </a:r>
            <a:r>
              <a:rPr lang="pl-PL" dirty="0"/>
              <a:t> </a:t>
            </a:r>
            <a:r>
              <a:rPr lang="pl-PL" dirty="0" smtClean="0"/>
              <a:t>– </a:t>
            </a:r>
            <a:r>
              <a:rPr lang="pl-PL" dirty="0" err="1" smtClean="0"/>
              <a:t>BeginGetHostByName</a:t>
            </a:r>
            <a:r>
              <a:rPr lang="pl-PL" dirty="0" smtClean="0"/>
              <a:t>, </a:t>
            </a:r>
            <a:r>
              <a:rPr lang="pl-PL" dirty="0" err="1" smtClean="0"/>
              <a:t>BeginResolve</a:t>
            </a:r>
            <a:endParaRPr lang="pl-PL" dirty="0" smtClean="0"/>
          </a:p>
          <a:p>
            <a:pPr lvl="1"/>
            <a:r>
              <a:rPr lang="pl-PL" dirty="0" err="1" smtClean="0"/>
              <a:t>Socket</a:t>
            </a:r>
            <a:r>
              <a:rPr lang="pl-PL" dirty="0" smtClean="0"/>
              <a:t> – </a:t>
            </a:r>
            <a:r>
              <a:rPr lang="pl-PL" dirty="0" err="1" smtClean="0"/>
              <a:t>BeginAccept</a:t>
            </a:r>
            <a:r>
              <a:rPr lang="pl-PL" dirty="0" smtClean="0"/>
              <a:t>, </a:t>
            </a:r>
            <a:r>
              <a:rPr lang="pl-PL" dirty="0" err="1" smtClean="0"/>
              <a:t>BeginConnect</a:t>
            </a:r>
            <a:r>
              <a:rPr lang="pl-PL" dirty="0" smtClean="0"/>
              <a:t>, …</a:t>
            </a:r>
          </a:p>
          <a:p>
            <a:pPr lvl="1"/>
            <a:r>
              <a:rPr lang="pl-PL" dirty="0" err="1" smtClean="0"/>
              <a:t>WebRequest</a:t>
            </a:r>
            <a:r>
              <a:rPr lang="pl-PL" dirty="0" smtClean="0"/>
              <a:t> – </a:t>
            </a:r>
            <a:r>
              <a:rPr lang="pl-PL" dirty="0" err="1" smtClean="0"/>
              <a:t>BeginGetRequestStream</a:t>
            </a:r>
            <a:r>
              <a:rPr lang="pl-PL" dirty="0" smtClean="0"/>
              <a:t>, …</a:t>
            </a:r>
          </a:p>
          <a:p>
            <a:pPr lvl="1"/>
            <a:r>
              <a:rPr lang="pl-PL" dirty="0" err="1" smtClean="0"/>
              <a:t>SqlCommand</a:t>
            </a:r>
            <a:r>
              <a:rPr lang="pl-PL" dirty="0" smtClean="0"/>
              <a:t> – </a:t>
            </a:r>
            <a:r>
              <a:rPr lang="pl-PL" dirty="0" err="1" smtClean="0"/>
              <a:t>BeginExecuteReader</a:t>
            </a:r>
            <a:r>
              <a:rPr lang="pl-PL" dirty="0" smtClean="0"/>
              <a:t>, …</a:t>
            </a:r>
          </a:p>
          <a:p>
            <a:pPr lvl="1"/>
            <a:r>
              <a:rPr lang="pl-PL" dirty="0" smtClean="0"/>
              <a:t>WSDL &amp; </a:t>
            </a:r>
            <a:r>
              <a:rPr lang="pl-PL" dirty="0" err="1" smtClean="0"/>
              <a:t>SvcUtil</a:t>
            </a:r>
            <a:r>
              <a:rPr lang="pl-PL" dirty="0" smtClean="0"/>
              <a:t> – </a:t>
            </a:r>
            <a:r>
              <a:rPr lang="pl-PL" dirty="0" err="1" smtClean="0"/>
              <a:t>BeginXXX</a:t>
            </a:r>
            <a:r>
              <a:rPr lang="pl-PL" dirty="0" smtClean="0"/>
              <a:t>, </a:t>
            </a:r>
            <a:r>
              <a:rPr lang="pl-PL" dirty="0" err="1" smtClean="0"/>
              <a:t>EndXXX</a:t>
            </a:r>
            <a:endParaRPr lang="pl-PL" dirty="0" smtClean="0"/>
          </a:p>
          <a:p>
            <a:r>
              <a:rPr lang="pl-PL" dirty="0" smtClean="0"/>
              <a:t>Dla operacji obliczeniowych</a:t>
            </a:r>
          </a:p>
          <a:p>
            <a:pPr lvl="1"/>
            <a:r>
              <a:rPr lang="pl-PL" dirty="0" smtClean="0"/>
              <a:t>Typy udostępniające metodę BeginInvoke()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49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Przykład z wykorzystaniem </a:t>
            </a:r>
            <a:r>
              <a:rPr lang="pl-PL" dirty="0" err="1" smtClean="0"/>
              <a:t>iteratora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222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Model asynchroniczny w </a:t>
            </a:r>
            <a:r>
              <a:rPr lang="pl-PL" dirty="0" smtClean="0"/>
              <a:t>ASP.NET MVC 2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354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Klasyczna obsługa zapytań</a:t>
            </a:r>
            <a:endParaRPr lang="pl-PL" dirty="0"/>
          </a:p>
        </p:txBody>
      </p:sp>
      <p:sp>
        <p:nvSpPr>
          <p:cNvPr id="4" name="Rectangle 14"/>
          <p:cNvSpPr/>
          <p:nvPr/>
        </p:nvSpPr>
        <p:spPr>
          <a:xfrm>
            <a:off x="4684949" y="1820561"/>
            <a:ext cx="1752600" cy="34008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Aplikacja WWW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539552" y="1820561"/>
            <a:ext cx="1752600" cy="3352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Pula wątków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696434" y="2353961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1</a:t>
            </a:r>
            <a:endParaRPr lang="en-US" dirty="0"/>
          </a:p>
        </p:txBody>
      </p:sp>
      <p:sp>
        <p:nvSpPr>
          <p:cNvPr id="7" name="Rectangle 7"/>
          <p:cNvSpPr/>
          <p:nvPr/>
        </p:nvSpPr>
        <p:spPr>
          <a:xfrm>
            <a:off x="691952" y="3066655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2</a:t>
            </a:r>
            <a:endParaRPr lang="en-US" dirty="0"/>
          </a:p>
        </p:txBody>
      </p:sp>
      <p:sp>
        <p:nvSpPr>
          <p:cNvPr id="8" name="Rectangle 8"/>
          <p:cNvSpPr/>
          <p:nvPr/>
        </p:nvSpPr>
        <p:spPr>
          <a:xfrm>
            <a:off x="691952" y="3837620"/>
            <a:ext cx="1447800" cy="609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tx1">
                    <a:lumMod val="50000"/>
                  </a:schemeClr>
                </a:solidFill>
              </a:rPr>
              <a:t>Wątek 3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4811234" y="2201561"/>
            <a:ext cx="1447800" cy="281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/>
              <a:t>Wątek 3</a:t>
            </a:r>
            <a:endParaRPr lang="en-US" dirty="0"/>
          </a:p>
        </p:txBody>
      </p:sp>
      <p:sp>
        <p:nvSpPr>
          <p:cNvPr id="10" name="Down Arrow 10"/>
          <p:cNvSpPr/>
          <p:nvPr/>
        </p:nvSpPr>
        <p:spPr>
          <a:xfrm>
            <a:off x="6563834" y="1820561"/>
            <a:ext cx="457200" cy="3352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 smtClean="0"/>
              <a:t>CZAS   OBSŁUGI..              </a:t>
            </a:r>
            <a:endParaRPr lang="en-US" dirty="0"/>
          </a:p>
        </p:txBody>
      </p:sp>
      <p:sp>
        <p:nvSpPr>
          <p:cNvPr id="11" name="Right Arrow 11"/>
          <p:cNvSpPr/>
          <p:nvPr/>
        </p:nvSpPr>
        <p:spPr>
          <a:xfrm rot="19315321">
            <a:off x="2075680" y="2439385"/>
            <a:ext cx="2799365" cy="594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HandleRequest</a:t>
            </a:r>
            <a:endParaRPr lang="en-US" dirty="0"/>
          </a:p>
        </p:txBody>
      </p:sp>
      <p:sp>
        <p:nvSpPr>
          <p:cNvPr id="12" name="Left Arrow 13"/>
          <p:cNvSpPr/>
          <p:nvPr/>
        </p:nvSpPr>
        <p:spPr>
          <a:xfrm rot="1370022">
            <a:off x="2502889" y="4284713"/>
            <a:ext cx="2133600" cy="5440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ret</a:t>
            </a:r>
            <a:r>
              <a:rPr lang="pl-PL" dirty="0" smtClean="0"/>
              <a:t> </a:t>
            </a:r>
            <a:r>
              <a:rPr lang="pl-PL" dirty="0" err="1" smtClean="0"/>
              <a:t>HandleRequest</a:t>
            </a:r>
            <a:endParaRPr lang="en-US" dirty="0"/>
          </a:p>
        </p:txBody>
      </p:sp>
      <p:sp>
        <p:nvSpPr>
          <p:cNvPr id="13" name="Rectangle 15"/>
          <p:cNvSpPr/>
          <p:nvPr/>
        </p:nvSpPr>
        <p:spPr>
          <a:xfrm>
            <a:off x="4887434" y="2658761"/>
            <a:ext cx="1295400" cy="2286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Kod </a:t>
            </a:r>
            <a:r>
              <a:rPr lang="pl-PL" dirty="0" err="1" smtClean="0">
                <a:solidFill>
                  <a:schemeClr val="tx1"/>
                </a:solidFill>
              </a:rPr>
              <a:t>kontrollera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6"/>
          <p:cNvSpPr/>
          <p:nvPr/>
        </p:nvSpPr>
        <p:spPr>
          <a:xfrm>
            <a:off x="7021034" y="2353961"/>
            <a:ext cx="1752600" cy="256502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Odczyt z pliku, odczyt z bazy, </a:t>
            </a:r>
            <a:r>
              <a:rPr lang="pl-PL" dirty="0" err="1" smtClean="0"/>
              <a:t>itp</a:t>
            </a:r>
            <a:r>
              <a:rPr lang="pl-PL" dirty="0" smtClean="0"/>
              <a:t>…</a:t>
            </a:r>
            <a:endParaRPr lang="en-US" dirty="0"/>
          </a:p>
        </p:txBody>
      </p:sp>
      <p:sp>
        <p:nvSpPr>
          <p:cNvPr id="15" name="Left-Right Arrow 17"/>
          <p:cNvSpPr/>
          <p:nvPr/>
        </p:nvSpPr>
        <p:spPr>
          <a:xfrm>
            <a:off x="6173869" y="3832821"/>
            <a:ext cx="914400" cy="19050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8"/>
          <p:cNvSpPr/>
          <p:nvPr/>
        </p:nvSpPr>
        <p:spPr>
          <a:xfrm>
            <a:off x="4963634" y="3520983"/>
            <a:ext cx="1143000" cy="104277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Dostęp do WE/WY</a:t>
            </a:r>
            <a:endParaRPr lang="en-US" dirty="0"/>
          </a:p>
        </p:txBody>
      </p:sp>
      <p:sp>
        <p:nvSpPr>
          <p:cNvPr id="17" name="Rectangle 19"/>
          <p:cNvSpPr/>
          <p:nvPr/>
        </p:nvSpPr>
        <p:spPr>
          <a:xfrm>
            <a:off x="4963634" y="3268361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smtClean="0"/>
              <a:t>Obliczenia…</a:t>
            </a:r>
            <a:endParaRPr lang="en-US" dirty="0"/>
          </a:p>
        </p:txBody>
      </p:sp>
      <p:sp>
        <p:nvSpPr>
          <p:cNvPr id="18" name="Rectangle 20"/>
          <p:cNvSpPr/>
          <p:nvPr/>
        </p:nvSpPr>
        <p:spPr>
          <a:xfrm>
            <a:off x="4963634" y="4588414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 smtClean="0"/>
              <a:t>Obliczenia</a:t>
            </a:r>
            <a:endParaRPr lang="en-US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22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Problem „zagłodzenia” wątków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3216685" y="1337979"/>
            <a:ext cx="1741681" cy="4267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Aplikacja WWW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3581" y="1337979"/>
            <a:ext cx="1794163" cy="42672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Pula wątków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69085" y="1795179"/>
            <a:ext cx="1447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1</a:t>
            </a:r>
          </a:p>
          <a:p>
            <a:pPr algn="ctr"/>
            <a:r>
              <a:rPr lang="pl-PL" dirty="0" smtClean="0"/>
              <a:t>(czeka na IO)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82532" y="2763367"/>
            <a:ext cx="1447800" cy="78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2</a:t>
            </a:r>
          </a:p>
          <a:p>
            <a:pPr algn="ctr"/>
            <a:r>
              <a:rPr lang="pl-PL" dirty="0" smtClean="0"/>
              <a:t>(czeka na IO)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5982" y="3700175"/>
            <a:ext cx="1447800" cy="7844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Wątek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82532" y="3700178"/>
            <a:ext cx="1447800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pl-PL" dirty="0" smtClean="0"/>
              <a:t>Wątek 3</a:t>
            </a:r>
          </a:p>
          <a:p>
            <a:pPr algn="ctr"/>
            <a:r>
              <a:rPr lang="pl-PL" dirty="0" smtClean="0"/>
              <a:t>(czeka na IO)</a:t>
            </a:r>
            <a:endParaRPr lang="en-US" dirty="0"/>
          </a:p>
        </p:txBody>
      </p:sp>
      <p:sp>
        <p:nvSpPr>
          <p:cNvPr id="13" name="Rectangle 14"/>
          <p:cNvSpPr/>
          <p:nvPr/>
        </p:nvSpPr>
        <p:spPr>
          <a:xfrm>
            <a:off x="625982" y="2763366"/>
            <a:ext cx="1447800" cy="7844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Wątek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5"/>
          <p:cNvSpPr/>
          <p:nvPr/>
        </p:nvSpPr>
        <p:spPr>
          <a:xfrm>
            <a:off x="625982" y="1811287"/>
            <a:ext cx="1447800" cy="8220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Wątek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625982" y="4576940"/>
            <a:ext cx="151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Brak  wolnych</a:t>
            </a:r>
          </a:p>
          <a:p>
            <a:r>
              <a:rPr lang="pl-PL" b="1" dirty="0" smtClean="0">
                <a:solidFill>
                  <a:srgbClr val="FF0000"/>
                </a:solidFill>
              </a:rPr>
              <a:t>wątków 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Rectangle 19"/>
          <p:cNvSpPr/>
          <p:nvPr/>
        </p:nvSpPr>
        <p:spPr>
          <a:xfrm>
            <a:off x="6116864" y="1322288"/>
            <a:ext cx="1983528" cy="428289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/>
              <a:t>Kolejka zapytań</a:t>
            </a:r>
            <a:endParaRPr lang="en-US" dirty="0"/>
          </a:p>
        </p:txBody>
      </p:sp>
      <p:sp>
        <p:nvSpPr>
          <p:cNvPr id="25" name="TextBox 16"/>
          <p:cNvSpPr txBox="1"/>
          <p:nvPr/>
        </p:nvSpPr>
        <p:spPr>
          <a:xfrm>
            <a:off x="3382532" y="4576940"/>
            <a:ext cx="158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Wszystkie</a:t>
            </a:r>
          </a:p>
          <a:p>
            <a:r>
              <a:rPr lang="pl-PL" b="1" dirty="0">
                <a:solidFill>
                  <a:srgbClr val="FF0000"/>
                </a:solidFill>
              </a:rPr>
              <a:t>w</a:t>
            </a:r>
            <a:r>
              <a:rPr lang="pl-PL" b="1" dirty="0" smtClean="0">
                <a:solidFill>
                  <a:srgbClr val="FF0000"/>
                </a:solidFill>
              </a:rPr>
              <a:t>ątki czekają 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16"/>
          <p:cNvSpPr txBox="1"/>
          <p:nvPr/>
        </p:nvSpPr>
        <p:spPr>
          <a:xfrm>
            <a:off x="6372200" y="4576940"/>
            <a:ext cx="1611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Kolejka pełna,</a:t>
            </a:r>
            <a:br>
              <a:rPr lang="pl-PL" b="1" dirty="0" smtClean="0">
                <a:solidFill>
                  <a:srgbClr val="FF0000"/>
                </a:solidFill>
              </a:rPr>
            </a:br>
            <a:r>
              <a:rPr lang="pl-PL" b="1" dirty="0" smtClean="0">
                <a:solidFill>
                  <a:srgbClr val="FF0000"/>
                </a:solidFill>
              </a:rPr>
              <a:t>zwracamy błąd</a:t>
            </a:r>
          </a:p>
          <a:p>
            <a:r>
              <a:rPr lang="pl-PL" b="1" dirty="0" smtClean="0">
                <a:solidFill>
                  <a:srgbClr val="FF0000"/>
                </a:solidFill>
              </a:rPr>
              <a:t>HTTP 503!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372200" y="1811287"/>
            <a:ext cx="1447800" cy="822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Zapytanie 4</a:t>
            </a:r>
          </a:p>
          <a:p>
            <a:pPr algn="ctr"/>
            <a:r>
              <a:rPr lang="pl-PL" dirty="0" smtClean="0"/>
              <a:t>(czeka na obsługę)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66733" y="2763367"/>
            <a:ext cx="1447800" cy="784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Zapytanie5</a:t>
            </a:r>
            <a:endParaRPr lang="pl-PL" dirty="0"/>
          </a:p>
          <a:p>
            <a:pPr algn="ctr"/>
            <a:r>
              <a:rPr lang="pl-PL" dirty="0"/>
              <a:t>(czeka na obsługę)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372200" y="3673280"/>
            <a:ext cx="1447800" cy="81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Zapytanie 6</a:t>
            </a:r>
          </a:p>
          <a:p>
            <a:pPr algn="ctr"/>
            <a:r>
              <a:rPr lang="pl-PL" dirty="0" smtClean="0"/>
              <a:t>(czeka na obsługę)</a:t>
            </a:r>
            <a:endParaRPr 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26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/>
      <p:bldP spid="25" grpId="0"/>
      <p:bldP spid="26" grpId="0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Badanie maksymalnego obciążenia </a:t>
            </a:r>
            <a:r>
              <a:rPr lang="pl-PL" dirty="0" smtClean="0"/>
              <a:t>w </a:t>
            </a:r>
            <a:r>
              <a:rPr lang="pl-PL" dirty="0"/>
              <a:t>podejściu </a:t>
            </a:r>
            <a:r>
              <a:rPr lang="pl-PL" dirty="0" smtClean="0"/>
              <a:t>synchronicznym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513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Asynchroniczna obsługa zapytania HTTP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5516997" y="1421578"/>
            <a:ext cx="1752600" cy="457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Aplikacja WWW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1421578"/>
            <a:ext cx="1752600" cy="4114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>
                <a:solidFill>
                  <a:schemeClr val="tx1"/>
                </a:solidFill>
              </a:rPr>
              <a:t>Pula wątków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8482" y="2716978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4000" y="3429672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0" y="4200637"/>
            <a:ext cx="14478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>
                <a:solidFill>
                  <a:schemeClr val="bg1"/>
                </a:solidFill>
              </a:rPr>
              <a:t>Wątek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69397" y="1828801"/>
            <a:ext cx="1447800" cy="1497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/>
              <a:t>Wątek 3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7395882" y="1828801"/>
            <a:ext cx="457200" cy="4062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l-PL" dirty="0" smtClean="0"/>
              <a:t>CZAS OBSŁUGI….</a:t>
            </a:r>
            <a:endParaRPr lang="en-US" dirty="0"/>
          </a:p>
        </p:txBody>
      </p:sp>
      <p:sp>
        <p:nvSpPr>
          <p:cNvPr id="12" name="Left Arrow 11"/>
          <p:cNvSpPr/>
          <p:nvPr/>
        </p:nvSpPr>
        <p:spPr>
          <a:xfrm>
            <a:off x="3264771" y="3174178"/>
            <a:ext cx="2133600" cy="4789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zwolniony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45597" y="2219437"/>
            <a:ext cx="1295400" cy="954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Obliczenia …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853082" y="2081288"/>
            <a:ext cx="1290918" cy="256502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WE/WY</a:t>
            </a:r>
          </a:p>
          <a:p>
            <a:pPr algn="ctr"/>
            <a:r>
              <a:rPr lang="pl-PL" dirty="0" smtClean="0"/>
              <a:t>DB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7005917" y="3560148"/>
            <a:ext cx="914400" cy="190500"/>
          </a:xfrm>
          <a:prstGeom prst="left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45597" y="3248310"/>
            <a:ext cx="1295399" cy="104277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Zadanie WE/WY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43282" y="4393378"/>
            <a:ext cx="1447800" cy="14977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dirty="0" smtClean="0"/>
              <a:t>Wątek 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719482" y="4784014"/>
            <a:ext cx="1295400" cy="9547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Obliczenia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>
            <a:off x="3273736" y="4373207"/>
            <a:ext cx="2133600" cy="546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EndHandleRequest</a:t>
            </a:r>
            <a:endParaRPr lang="en-US" dirty="0"/>
          </a:p>
        </p:txBody>
      </p:sp>
      <p:sp>
        <p:nvSpPr>
          <p:cNvPr id="20" name="Left Arrow 19"/>
          <p:cNvSpPr/>
          <p:nvPr/>
        </p:nvSpPr>
        <p:spPr>
          <a:xfrm>
            <a:off x="3264771" y="5514638"/>
            <a:ext cx="2133600" cy="4789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Wątek zwolniony</a:t>
            </a:r>
            <a:endParaRPr lang="en-US" dirty="0"/>
          </a:p>
        </p:txBody>
      </p:sp>
      <p:sp>
        <p:nvSpPr>
          <p:cNvPr id="21" name="Left Arrow 20"/>
          <p:cNvSpPr/>
          <p:nvPr/>
        </p:nvSpPr>
        <p:spPr>
          <a:xfrm>
            <a:off x="3124200" y="4039272"/>
            <a:ext cx="5192216" cy="4661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Operacja zakończona</a:t>
            </a:r>
            <a:endParaRPr lang="en-US" dirty="0"/>
          </a:p>
        </p:txBody>
      </p:sp>
      <p:sp>
        <p:nvSpPr>
          <p:cNvPr id="44" name="Right Arrow 11"/>
          <p:cNvSpPr/>
          <p:nvPr/>
        </p:nvSpPr>
        <p:spPr>
          <a:xfrm rot="19315321">
            <a:off x="2832086" y="2160200"/>
            <a:ext cx="2799365" cy="594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 smtClean="0"/>
              <a:t>BeginHandleRequest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679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596" y="1357298"/>
            <a:ext cx="8215370" cy="5024030"/>
          </a:xfrm>
        </p:spPr>
        <p:txBody>
          <a:bodyPr/>
          <a:lstStyle/>
          <a:p>
            <a:r>
              <a:rPr lang="en-US" dirty="0"/>
              <a:t>public class </a:t>
            </a:r>
            <a:r>
              <a:rPr lang="en-US" dirty="0" err="1"/>
              <a:t>PortalController</a:t>
            </a:r>
            <a:r>
              <a:rPr lang="en-US" dirty="0"/>
              <a:t> : </a:t>
            </a:r>
            <a:r>
              <a:rPr lang="en-US" dirty="0" err="1"/>
              <a:t>AsyncController</a:t>
            </a:r>
            <a:r>
              <a:rPr lang="en-US" dirty="0"/>
              <a:t> </a:t>
            </a:r>
            <a:r>
              <a:rPr lang="en-US" dirty="0" smtClean="0"/>
              <a:t>{</a:t>
            </a:r>
            <a:endParaRPr lang="pl-PL" dirty="0" smtClean="0"/>
          </a:p>
          <a:p>
            <a:endParaRPr lang="pl-PL" dirty="0" smtClean="0"/>
          </a:p>
          <a:p>
            <a:r>
              <a:rPr lang="en-US" dirty="0" smtClean="0"/>
              <a:t>public </a:t>
            </a:r>
            <a:r>
              <a:rPr lang="en-US" dirty="0"/>
              <a:t>void </a:t>
            </a:r>
            <a:r>
              <a:rPr lang="en-US" dirty="0" err="1"/>
              <a:t>NewsAsync</a:t>
            </a:r>
            <a:r>
              <a:rPr lang="en-US" dirty="0"/>
              <a:t>(string city) </a:t>
            </a:r>
            <a:r>
              <a:rPr lang="en-US" dirty="0" smtClean="0"/>
              <a:t>{</a:t>
            </a:r>
            <a:endParaRPr lang="pl-PL" dirty="0" smtClean="0"/>
          </a:p>
          <a:p>
            <a:r>
              <a:rPr lang="en-US" dirty="0" err="1" smtClean="0"/>
              <a:t>AsyncManager.OutstandingOperations.Increment</a:t>
            </a:r>
            <a:r>
              <a:rPr lang="en-US" dirty="0" smtClean="0"/>
              <a:t>();</a:t>
            </a:r>
            <a:endParaRPr lang="pl-PL" dirty="0" smtClean="0"/>
          </a:p>
          <a:p>
            <a:r>
              <a:rPr lang="en-US" dirty="0" err="1" smtClean="0"/>
              <a:t>NewsService</a:t>
            </a:r>
            <a:r>
              <a:rPr lang="en-US" dirty="0" smtClean="0"/>
              <a:t> </a:t>
            </a:r>
            <a:r>
              <a:rPr lang="en-US" dirty="0" err="1"/>
              <a:t>newsService</a:t>
            </a:r>
            <a:r>
              <a:rPr lang="en-US" dirty="0"/>
              <a:t> = new </a:t>
            </a:r>
            <a:r>
              <a:rPr lang="en-US" dirty="0" err="1"/>
              <a:t>NewsService</a:t>
            </a:r>
            <a:r>
              <a:rPr lang="en-US" dirty="0" smtClean="0"/>
              <a:t>();</a:t>
            </a:r>
            <a:endParaRPr lang="pl-PL" dirty="0" smtClean="0"/>
          </a:p>
          <a:p>
            <a:r>
              <a:rPr lang="en-US" dirty="0" err="1" smtClean="0"/>
              <a:t>newsService.GetHeadlinesCompleted</a:t>
            </a:r>
            <a:r>
              <a:rPr lang="en-US" dirty="0" smtClean="0"/>
              <a:t> </a:t>
            </a:r>
            <a:r>
              <a:rPr lang="en-US" dirty="0"/>
              <a:t>+= (sender, e) =&gt; { </a:t>
            </a:r>
            <a:r>
              <a:rPr lang="pl-PL" dirty="0" smtClean="0"/>
              <a:t>	</a:t>
            </a:r>
            <a:r>
              <a:rPr lang="en-US" dirty="0" err="1" smtClean="0"/>
              <a:t>AsyncManager.Parameters</a:t>
            </a:r>
            <a:r>
              <a:rPr lang="en-US" dirty="0"/>
              <a:t>["headlines"] = </a:t>
            </a:r>
            <a:r>
              <a:rPr lang="en-US" dirty="0" err="1"/>
              <a:t>e.Value</a:t>
            </a:r>
            <a:r>
              <a:rPr lang="en-US" dirty="0"/>
              <a:t>; </a:t>
            </a:r>
            <a:r>
              <a:rPr lang="pl-PL" dirty="0" smtClean="0"/>
              <a:t>	</a:t>
            </a:r>
            <a:r>
              <a:rPr lang="en-US" dirty="0" err="1" smtClean="0"/>
              <a:t>AsyncManager.OutstandingOperations.Decrement</a:t>
            </a:r>
            <a:r>
              <a:rPr lang="en-US" dirty="0"/>
              <a:t>(); </a:t>
            </a:r>
            <a:endParaRPr lang="pl-PL" dirty="0" smtClean="0"/>
          </a:p>
          <a:p>
            <a:r>
              <a:rPr lang="pl-PL" dirty="0" smtClean="0"/>
              <a:t>	</a:t>
            </a:r>
            <a:r>
              <a:rPr lang="en-US" dirty="0" smtClean="0"/>
              <a:t>};</a:t>
            </a:r>
            <a:endParaRPr lang="pl-PL" dirty="0" smtClean="0"/>
          </a:p>
          <a:p>
            <a:r>
              <a:rPr lang="en-US" dirty="0" err="1" smtClean="0"/>
              <a:t>newsService.GetHeadlinesAsync</a:t>
            </a:r>
            <a:r>
              <a:rPr lang="en-US" dirty="0" smtClean="0"/>
              <a:t>(city);</a:t>
            </a:r>
            <a:endParaRPr lang="pl-PL" dirty="0" smtClean="0"/>
          </a:p>
          <a:p>
            <a:r>
              <a:rPr lang="en-US" dirty="0" smtClean="0"/>
              <a:t>}</a:t>
            </a:r>
            <a:endParaRPr lang="pl-PL" dirty="0" smtClean="0"/>
          </a:p>
          <a:p>
            <a:endParaRPr lang="pl-PL" dirty="0"/>
          </a:p>
          <a:p>
            <a:r>
              <a:rPr lang="en-US" dirty="0" smtClean="0"/>
              <a:t>public </a:t>
            </a:r>
            <a:r>
              <a:rPr lang="en-US" dirty="0" err="1"/>
              <a:t>ActionResult</a:t>
            </a:r>
            <a:r>
              <a:rPr lang="en-US" dirty="0"/>
              <a:t> </a:t>
            </a:r>
            <a:r>
              <a:rPr lang="en-US" dirty="0" err="1"/>
              <a:t>NewsCompleted</a:t>
            </a:r>
            <a:r>
              <a:rPr lang="en-US" dirty="0"/>
              <a:t>(string[] headlines) </a:t>
            </a:r>
            <a:r>
              <a:rPr lang="en-US" dirty="0" smtClean="0"/>
              <a:t>{</a:t>
            </a:r>
            <a:endParaRPr lang="pl-PL" dirty="0" smtClean="0"/>
          </a:p>
          <a:p>
            <a:r>
              <a:rPr lang="en-US" dirty="0" smtClean="0"/>
              <a:t>return </a:t>
            </a:r>
            <a:r>
              <a:rPr lang="en-US" dirty="0"/>
              <a:t>View("News", new </a:t>
            </a:r>
            <a:r>
              <a:rPr lang="en-US" dirty="0" err="1"/>
              <a:t>ViewStringModel</a:t>
            </a:r>
            <a:r>
              <a:rPr lang="en-US" dirty="0"/>
              <a:t> { </a:t>
            </a:r>
            <a:endParaRPr lang="pl-PL" dirty="0" smtClean="0"/>
          </a:p>
          <a:p>
            <a:r>
              <a:rPr lang="pl-PL" dirty="0"/>
              <a:t>	</a:t>
            </a:r>
            <a:r>
              <a:rPr lang="en-US" dirty="0" err="1" smtClean="0"/>
              <a:t>NewsHeadlines</a:t>
            </a:r>
            <a:r>
              <a:rPr lang="en-US" dirty="0" smtClean="0"/>
              <a:t> </a:t>
            </a:r>
            <a:r>
              <a:rPr lang="en-US" dirty="0"/>
              <a:t>= headlines }); </a:t>
            </a:r>
            <a:endParaRPr lang="pl-PL" dirty="0" smtClean="0"/>
          </a:p>
          <a:p>
            <a:r>
              <a:rPr lang="en-US" dirty="0" smtClean="0"/>
              <a:t>} </a:t>
            </a:r>
            <a:endParaRPr lang="pl-PL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Wsparcie kontrollera ASP.NET MVC 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111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by było gdyby… ?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Procesor </a:t>
            </a:r>
            <a:r>
              <a:rPr lang="pl-PL" dirty="0" smtClean="0">
                <a:sym typeface="Wingdings" pitchFamily="2" charset="2"/>
              </a:rPr>
              <a:t> 1 cykl ~= 1 sekunda</a:t>
            </a:r>
          </a:p>
          <a:p>
            <a:endParaRPr lang="pl-PL" dirty="0">
              <a:sym typeface="Wingdings" pitchFamily="2" charset="2"/>
            </a:endParaRPr>
          </a:p>
          <a:p>
            <a:endParaRPr lang="pl-PL" dirty="0" smtClean="0">
              <a:sym typeface="Wingdings" pitchFamily="2" charset="2"/>
            </a:endParaRPr>
          </a:p>
          <a:p>
            <a:endParaRPr lang="pl-PL" dirty="0">
              <a:sym typeface="Wingdings" pitchFamily="2" charset="2"/>
            </a:endParaRPr>
          </a:p>
          <a:p>
            <a:endParaRPr lang="pl-PL" dirty="0" smtClean="0">
              <a:sym typeface="Wingdings" pitchFamily="2" charset="2"/>
            </a:endParaRPr>
          </a:p>
          <a:p>
            <a:endParaRPr lang="pl-PL" dirty="0">
              <a:sym typeface="Wingdings" pitchFamily="2" charset="2"/>
            </a:endParaRPr>
          </a:p>
          <a:p>
            <a:endParaRPr lang="pl-PL" dirty="0" smtClean="0">
              <a:sym typeface="Wingdings" pitchFamily="2" charset="2"/>
            </a:endParaRPr>
          </a:p>
          <a:p>
            <a:endParaRPr lang="pl-PL" dirty="0">
              <a:sym typeface="Wingdings" pitchFamily="2" charset="2"/>
            </a:endParaRPr>
          </a:p>
          <a:p>
            <a:r>
              <a:rPr lang="pl-PL" dirty="0" smtClean="0">
                <a:sym typeface="Wingdings" pitchFamily="2" charset="2"/>
              </a:rPr>
              <a:t>Czy chcemy żeby nas sprzęt nic nie robił?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611560" y="2060848"/>
            <a:ext cx="18002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Odczyt zmiennej z rejestru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2879946" y="2060848"/>
            <a:ext cx="118248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611560" y="2852936"/>
            <a:ext cx="18002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Odczyt zmiennej z pamięci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611560" y="3573016"/>
            <a:ext cx="1800200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Odczyt danych z dysku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611560" y="4314702"/>
            <a:ext cx="1800200" cy="626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Odczyt danych z sieci</a:t>
            </a:r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2885020" y="2852936"/>
            <a:ext cx="231422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2879946" y="3573016"/>
            <a:ext cx="2340126" cy="5760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~ 3 miesięcy</a:t>
            </a:r>
            <a:endParaRPr lang="pl-PL" dirty="0"/>
          </a:p>
        </p:txBody>
      </p:sp>
      <p:sp>
        <p:nvSpPr>
          <p:cNvPr id="11" name="Prostokąt 10"/>
          <p:cNvSpPr/>
          <p:nvPr/>
        </p:nvSpPr>
        <p:spPr>
          <a:xfrm>
            <a:off x="2879946" y="4314702"/>
            <a:ext cx="6084542" cy="6264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~ 30 lat</a:t>
            </a:r>
            <a:endParaRPr lang="pl-PL" dirty="0"/>
          </a:p>
        </p:txBody>
      </p:sp>
      <p:sp>
        <p:nvSpPr>
          <p:cNvPr id="12" name="TextBox 11"/>
          <p:cNvSpPr txBox="1"/>
          <p:nvPr/>
        </p:nvSpPr>
        <p:spPr>
          <a:xfrm>
            <a:off x="3116442" y="2179327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1s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41968" y="295630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5-10s</a:t>
            </a:r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07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Badanie maksymalnego obciążenia w podejściu asynchronicznym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5004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Zrównoleglenie zadań WE/WY w modelu asynchronicznym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012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Podsumowanie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50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ASP.NET MVC i model asynchroniczny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ym typeface="Wingdings" pitchFamily="2" charset="2"/>
              </a:rPr>
              <a:t>Skalowalność (do 30% więcej zapytań HTTP obsłużonych naraz)</a:t>
            </a:r>
          </a:p>
          <a:p>
            <a:r>
              <a:rPr lang="pl-PL" dirty="0" smtClean="0">
                <a:sym typeface="Wingdings" pitchFamily="2" charset="2"/>
              </a:rPr>
              <a:t>Przyspieszenie czasu ładowania strony poprzez zrównoleglenie operacji WE/WY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46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Typowe problemy z modelem asynch.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80014"/>
          </a:xfrm>
        </p:spPr>
        <p:txBody>
          <a:bodyPr/>
          <a:lstStyle/>
          <a:p>
            <a:r>
              <a:rPr lang="pl-PL" dirty="0" smtClean="0">
                <a:sym typeface="Wingdings" pitchFamily="2" charset="2"/>
              </a:rPr>
              <a:t>Podzielenie kodu na metodę rozpoczynającą i kończącą akcję</a:t>
            </a:r>
          </a:p>
          <a:p>
            <a:r>
              <a:rPr lang="pl-PL" dirty="0" smtClean="0">
                <a:sym typeface="Wingdings" pitchFamily="2" charset="2"/>
              </a:rPr>
              <a:t>Nie można wykorzystywać zmiennych lokalnych i argumentów</a:t>
            </a:r>
          </a:p>
          <a:p>
            <a:r>
              <a:rPr lang="pl-PL" dirty="0" smtClean="0">
                <a:sym typeface="Wingdings" pitchFamily="2" charset="2"/>
              </a:rPr>
              <a:t>Wykorzystania bloków try…catch…finally, lock, for, while, foreach wymagają refaktoryzacji</a:t>
            </a:r>
          </a:p>
          <a:p>
            <a:r>
              <a:rPr lang="pl-PL" dirty="0" smtClean="0">
                <a:sym typeface="Wingdings" pitchFamily="2" charset="2"/>
              </a:rPr>
              <a:t>Brak wsparcia dla anulowania operacji czy time-out’u</a:t>
            </a:r>
          </a:p>
          <a:p>
            <a:r>
              <a:rPr lang="pl-PL" dirty="0" smtClean="0">
                <a:sym typeface="Wingdings" pitchFamily="2" charset="2"/>
              </a:rPr>
              <a:t>Uaktualnienie danych w wątkach GUI wymaga synchronizacji</a:t>
            </a:r>
          </a:p>
        </p:txBody>
      </p:sp>
    </p:spTree>
    <p:extLst>
      <p:ext uri="{BB962C8B-B14F-4D97-AF65-F5344CB8AC3E}">
        <p14:creationId xmlns:p14="http://schemas.microsoft.com/office/powerpoint/2010/main" val="184376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Dodatek: </a:t>
            </a:r>
          </a:p>
          <a:p>
            <a:r>
              <a:rPr lang="pl-PL" dirty="0" smtClean="0"/>
              <a:t>Przekazywanie danych</a:t>
            </a:r>
          </a:p>
          <a:p>
            <a:r>
              <a:rPr lang="pl-PL" dirty="0" smtClean="0"/>
              <a:t>Synchronizacja wątków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299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>
          <a:xfrm>
            <a:off x="0" y="214291"/>
            <a:ext cx="9144000" cy="928693"/>
          </a:xfrm>
        </p:spPr>
        <p:txBody>
          <a:bodyPr/>
          <a:lstStyle/>
          <a:p>
            <a:r>
              <a:rPr lang="pl-PL" dirty="0" smtClean="0"/>
              <a:t>Przekazywanie danych</a:t>
            </a:r>
            <a:endParaRPr lang="pl-PL" dirty="0"/>
          </a:p>
        </p:txBody>
      </p:sp>
      <p:sp>
        <p:nvSpPr>
          <p:cNvPr id="6" name="Podtytuł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public </a:t>
            </a:r>
            <a:r>
              <a:rPr lang="pl-PL" dirty="0" err="1" smtClean="0"/>
              <a:t>class</a:t>
            </a:r>
            <a:r>
              <a:rPr lang="pl-PL" dirty="0" smtClean="0"/>
              <a:t> Reader</a:t>
            </a:r>
          </a:p>
          <a:p>
            <a:r>
              <a:rPr lang="pl-PL" dirty="0" smtClean="0"/>
              <a:t>{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class</a:t>
            </a:r>
            <a:r>
              <a:rPr lang="pl-PL" dirty="0" smtClean="0"/>
              <a:t> </a:t>
            </a:r>
            <a:r>
              <a:rPr lang="pl-PL" dirty="0" err="1" smtClean="0"/>
              <a:t>Ctx</a:t>
            </a:r>
            <a:r>
              <a:rPr lang="pl-PL" dirty="0"/>
              <a:t> </a:t>
            </a:r>
            <a:r>
              <a:rPr lang="pl-PL" dirty="0" smtClean="0"/>
              <a:t>{</a:t>
            </a:r>
          </a:p>
          <a:p>
            <a:r>
              <a:rPr lang="pl-PL" dirty="0" smtClean="0"/>
              <a:t>    public </a:t>
            </a:r>
            <a:r>
              <a:rPr lang="pl-PL" dirty="0" err="1" smtClean="0"/>
              <a:t>FileStream</a:t>
            </a:r>
            <a:r>
              <a:rPr lang="pl-PL" dirty="0" smtClean="0"/>
              <a:t> FS { </a:t>
            </a:r>
            <a:r>
              <a:rPr lang="pl-PL" dirty="0" err="1" smtClean="0"/>
              <a:t>get</a:t>
            </a:r>
            <a:r>
              <a:rPr lang="pl-PL" dirty="0" smtClean="0"/>
              <a:t>; set; }</a:t>
            </a:r>
          </a:p>
          <a:p>
            <a:r>
              <a:rPr lang="pl-PL" dirty="0"/>
              <a:t> </a:t>
            </a:r>
            <a:r>
              <a:rPr lang="pl-PL" dirty="0" smtClean="0"/>
              <a:t>   public </a:t>
            </a:r>
            <a:r>
              <a:rPr lang="pl-PL" dirty="0" err="1" smtClean="0"/>
              <a:t>byte</a:t>
            </a:r>
            <a:r>
              <a:rPr lang="pl-PL" dirty="0" smtClean="0"/>
              <a:t>[] </a:t>
            </a:r>
            <a:r>
              <a:rPr lang="pl-PL" dirty="0" err="1" smtClean="0"/>
              <a:t>Buffer</a:t>
            </a:r>
            <a:r>
              <a:rPr lang="pl-PL" dirty="0" smtClean="0"/>
              <a:t> { </a:t>
            </a:r>
            <a:r>
              <a:rPr lang="pl-PL" dirty="0" err="1" smtClean="0"/>
              <a:t>get</a:t>
            </a:r>
            <a:r>
              <a:rPr lang="pl-PL" dirty="0" smtClean="0"/>
              <a:t>; set; }</a:t>
            </a:r>
          </a:p>
          <a:p>
            <a:r>
              <a:rPr lang="pl-PL" dirty="0"/>
              <a:t> </a:t>
            </a:r>
            <a:r>
              <a:rPr lang="pl-PL" dirty="0" smtClean="0"/>
              <a:t> }</a:t>
            </a:r>
          </a:p>
          <a:p>
            <a:r>
              <a:rPr lang="pl-PL" dirty="0"/>
              <a:t> </a:t>
            </a:r>
            <a:r>
              <a:rPr lang="pl-PL" dirty="0" smtClean="0"/>
              <a:t> public string </a:t>
            </a:r>
            <a:r>
              <a:rPr lang="pl-PL" dirty="0" err="1" smtClean="0"/>
              <a:t>ReadFile</a:t>
            </a:r>
            <a:r>
              <a:rPr lang="pl-PL" dirty="0" smtClean="0"/>
              <a:t>(string </a:t>
            </a:r>
            <a:r>
              <a:rPr lang="pl-PL" dirty="0" err="1" smtClean="0"/>
              <a:t>fileName</a:t>
            </a:r>
            <a:r>
              <a:rPr lang="pl-PL" dirty="0" smtClean="0"/>
              <a:t>,…) {</a:t>
            </a:r>
          </a:p>
          <a:p>
            <a:r>
              <a:rPr lang="pl-PL" dirty="0" smtClean="0"/>
              <a:t>    </a:t>
            </a: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/>
              <a:t>ctx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 smtClean="0"/>
              <a:t>Ctx</a:t>
            </a:r>
            <a:r>
              <a:rPr lang="pl-PL" dirty="0" smtClean="0"/>
              <a:t>() </a:t>
            </a:r>
            <a:r>
              <a:rPr lang="pl-PL" dirty="0"/>
              <a:t>{ FS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FileStream</a:t>
            </a:r>
            <a:r>
              <a:rPr lang="pl-PL" dirty="0"/>
              <a:t>…., </a:t>
            </a:r>
            <a:r>
              <a:rPr lang="pl-PL" dirty="0" err="1"/>
              <a:t>Buffer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…}</a:t>
            </a:r>
          </a:p>
          <a:p>
            <a:r>
              <a:rPr lang="pl-PL" dirty="0" smtClean="0"/>
              <a:t>    </a:t>
            </a:r>
            <a:r>
              <a:rPr lang="pl-PL" dirty="0" err="1" smtClean="0"/>
              <a:t>ctx.FS.BeginRead</a:t>
            </a:r>
            <a:r>
              <a:rPr lang="pl-PL" dirty="0"/>
              <a:t>( </a:t>
            </a:r>
            <a:r>
              <a:rPr lang="pl-PL" dirty="0" err="1"/>
              <a:t>ctx.Buffer</a:t>
            </a:r>
            <a:r>
              <a:rPr lang="pl-PL" dirty="0"/>
              <a:t>, …, </a:t>
            </a:r>
            <a:r>
              <a:rPr lang="pl-PL" dirty="0" err="1"/>
              <a:t>callback</a:t>
            </a:r>
            <a:r>
              <a:rPr lang="pl-PL" dirty="0"/>
              <a:t>, </a:t>
            </a:r>
            <a:r>
              <a:rPr lang="pl-PL" dirty="0" err="1"/>
              <a:t>ctx</a:t>
            </a:r>
            <a:r>
              <a:rPr lang="pl-PL" dirty="0"/>
              <a:t> </a:t>
            </a:r>
            <a:r>
              <a:rPr lang="pl-PL" dirty="0" smtClean="0"/>
              <a:t>);</a:t>
            </a:r>
          </a:p>
          <a:p>
            <a:r>
              <a:rPr lang="pl-PL" dirty="0" smtClean="0"/>
              <a:t>    …</a:t>
            </a:r>
          </a:p>
          <a:p>
            <a:r>
              <a:rPr lang="pl-PL" dirty="0" smtClean="0"/>
              <a:t>  }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/>
              <a:t>callback</a:t>
            </a:r>
            <a:r>
              <a:rPr lang="pl-PL" dirty="0"/>
              <a:t>(</a:t>
            </a:r>
            <a:r>
              <a:rPr lang="pl-PL" dirty="0" err="1"/>
              <a:t>IAsyncResult</a:t>
            </a:r>
            <a:r>
              <a:rPr lang="pl-PL" dirty="0"/>
              <a:t> ar) {</a:t>
            </a:r>
          </a:p>
          <a:p>
            <a:r>
              <a:rPr lang="pl-PL" dirty="0" smtClean="0"/>
              <a:t>    var </a:t>
            </a:r>
            <a:r>
              <a:rPr lang="pl-PL" dirty="0"/>
              <a:t>ctx = (</a:t>
            </a:r>
            <a:r>
              <a:rPr lang="pl-PL" dirty="0" smtClean="0"/>
              <a:t>Ctx)ar.AsyncState</a:t>
            </a:r>
            <a:r>
              <a:rPr lang="pl-PL" dirty="0"/>
              <a:t>;</a:t>
            </a:r>
          </a:p>
          <a:p>
            <a:r>
              <a:rPr lang="pl-PL" dirty="0" smtClean="0"/>
              <a:t>    …</a:t>
            </a:r>
            <a:endParaRPr lang="pl-PL" dirty="0"/>
          </a:p>
          <a:p>
            <a:r>
              <a:rPr lang="pl-PL" dirty="0" smtClean="0"/>
              <a:t>    </a:t>
            </a:r>
            <a:r>
              <a:rPr lang="pl-PL" dirty="0" err="1" smtClean="0"/>
              <a:t>ctx.FS.Dispose</a:t>
            </a:r>
            <a:r>
              <a:rPr lang="pl-PL" dirty="0" smtClean="0"/>
              <a:t>();</a:t>
            </a:r>
            <a:endParaRPr lang="pl-PL" dirty="0"/>
          </a:p>
          <a:p>
            <a:r>
              <a:rPr lang="pl-PL" dirty="0" smtClean="0"/>
              <a:t>  }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tytuł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 smtClean="0"/>
              <a:t>static</a:t>
            </a:r>
            <a:r>
              <a:rPr lang="pl-PL" dirty="0" smtClean="0"/>
              <a:t>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ReadFile</a:t>
            </a:r>
            <a:r>
              <a:rPr lang="pl-PL" dirty="0" smtClean="0"/>
              <a:t>(string </a:t>
            </a:r>
            <a:r>
              <a:rPr lang="pl-PL" dirty="0" err="1" smtClean="0"/>
              <a:t>fName</a:t>
            </a:r>
            <a:r>
              <a:rPr lang="pl-PL" dirty="0" smtClean="0"/>
              <a:t>, Action&lt;string&gt; </a:t>
            </a:r>
            <a:r>
              <a:rPr lang="pl-PL" dirty="0" err="1" smtClean="0"/>
              <a:t>resultCb</a:t>
            </a:r>
            <a:r>
              <a:rPr lang="pl-PL" dirty="0" smtClean="0"/>
              <a:t> ) {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fs</a:t>
            </a:r>
            <a:r>
              <a:rPr lang="pl-PL" dirty="0" smtClean="0"/>
              <a:t> =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FileStream</a:t>
            </a:r>
            <a:r>
              <a:rPr lang="pl-PL" dirty="0" smtClean="0"/>
              <a:t>(</a:t>
            </a:r>
            <a:r>
              <a:rPr lang="pl-PL" dirty="0" err="1" smtClean="0"/>
              <a:t>fName</a:t>
            </a:r>
            <a:r>
              <a:rPr lang="pl-PL" dirty="0" smtClean="0"/>
              <a:t>,…,</a:t>
            </a:r>
            <a:r>
              <a:rPr lang="pl-PL" dirty="0" err="1" smtClean="0"/>
              <a:t>FileOptions.Asynchronous</a:t>
            </a:r>
            <a:r>
              <a:rPr lang="pl-PL" dirty="0" smtClean="0"/>
              <a:t>);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byte</a:t>
            </a:r>
            <a:r>
              <a:rPr lang="pl-PL" dirty="0" smtClean="0"/>
              <a:t>[] data =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byte</a:t>
            </a:r>
            <a:r>
              <a:rPr lang="pl-PL" dirty="0" smtClean="0"/>
              <a:t>[</a:t>
            </a:r>
            <a:r>
              <a:rPr lang="pl-PL" dirty="0" err="1" smtClean="0"/>
              <a:t>fs.Length</a:t>
            </a:r>
            <a:r>
              <a:rPr lang="pl-PL" dirty="0" smtClean="0"/>
              <a:t>];</a:t>
            </a:r>
          </a:p>
          <a:p>
            <a:endParaRPr lang="pl-PL" dirty="0" smtClean="0"/>
          </a:p>
          <a:p>
            <a:r>
              <a:rPr lang="pl-PL" dirty="0" smtClean="0"/>
              <a:t>#</a:t>
            </a:r>
            <a:r>
              <a:rPr lang="pl-PL" dirty="0" err="1" smtClean="0"/>
              <a:t>ifdef</a:t>
            </a:r>
            <a:r>
              <a:rPr lang="pl-PL" dirty="0" smtClean="0"/>
              <a:t> ANONYMOUS</a:t>
            </a:r>
            <a:endParaRPr lang="pl-PL" dirty="0"/>
          </a:p>
          <a:p>
            <a:r>
              <a:rPr lang="pl-PL" dirty="0" smtClean="0"/>
              <a:t>  </a:t>
            </a: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callback</a:t>
            </a:r>
            <a:r>
              <a:rPr lang="pl-PL" dirty="0" smtClean="0"/>
              <a:t> = </a:t>
            </a:r>
            <a:r>
              <a:rPr lang="pl-PL" dirty="0" err="1" smtClean="0"/>
              <a:t>delegate</a:t>
            </a:r>
            <a:r>
              <a:rPr lang="pl-PL" dirty="0" smtClean="0"/>
              <a:t>(</a:t>
            </a:r>
            <a:r>
              <a:rPr lang="pl-PL" dirty="0" err="1" smtClean="0"/>
              <a:t>IAsyncResult</a:t>
            </a:r>
            <a:r>
              <a:rPr lang="pl-PL" dirty="0" smtClean="0"/>
              <a:t> ar) {</a:t>
            </a:r>
          </a:p>
          <a:p>
            <a:r>
              <a:rPr lang="pl-PL" dirty="0" smtClean="0"/>
              <a:t>#</a:t>
            </a:r>
            <a:r>
              <a:rPr lang="pl-PL" dirty="0" err="1" smtClean="0"/>
              <a:t>else</a:t>
            </a:r>
            <a:endParaRPr lang="pl-PL" dirty="0" smtClean="0"/>
          </a:p>
          <a:p>
            <a:r>
              <a:rPr lang="pl-PL" dirty="0" smtClean="0"/>
              <a:t>  </a:t>
            </a:r>
            <a:r>
              <a:rPr lang="pl-PL" dirty="0" err="1" smtClean="0"/>
              <a:t>var</a:t>
            </a:r>
            <a:r>
              <a:rPr lang="pl-PL" dirty="0" smtClean="0"/>
              <a:t> </a:t>
            </a:r>
            <a:r>
              <a:rPr lang="pl-PL" dirty="0" err="1" smtClean="0"/>
              <a:t>callback</a:t>
            </a:r>
            <a:r>
              <a:rPr lang="pl-PL" dirty="0" smtClean="0"/>
              <a:t> = (ar) =&gt; {</a:t>
            </a:r>
          </a:p>
          <a:p>
            <a:r>
              <a:rPr lang="pl-PL" dirty="0" smtClean="0"/>
              <a:t>#</a:t>
            </a:r>
            <a:r>
              <a:rPr lang="pl-PL" dirty="0" err="1" smtClean="0"/>
              <a:t>endif</a:t>
            </a:r>
            <a:endParaRPr lang="pl-PL" dirty="0" smtClean="0"/>
          </a:p>
          <a:p>
            <a:r>
              <a:rPr lang="pl-PL" dirty="0" err="1" smtClean="0"/>
              <a:t>int</a:t>
            </a:r>
            <a:r>
              <a:rPr lang="pl-PL" dirty="0" smtClean="0"/>
              <a:t> </a:t>
            </a:r>
            <a:r>
              <a:rPr lang="pl-PL" dirty="0" err="1"/>
              <a:t>bytesRead</a:t>
            </a:r>
            <a:r>
              <a:rPr lang="pl-PL" dirty="0"/>
              <a:t> = </a:t>
            </a:r>
            <a:r>
              <a:rPr lang="pl-PL" dirty="0" err="1"/>
              <a:t>fs.EndRead</a:t>
            </a:r>
            <a:r>
              <a:rPr lang="pl-PL" dirty="0"/>
              <a:t>(ar);</a:t>
            </a:r>
          </a:p>
          <a:p>
            <a:r>
              <a:rPr lang="pl-PL" dirty="0"/>
              <a:t>    </a:t>
            </a:r>
            <a:r>
              <a:rPr lang="pl-PL" dirty="0" smtClean="0"/>
              <a:t>…</a:t>
            </a:r>
            <a:endParaRPr lang="pl-PL" dirty="0"/>
          </a:p>
          <a:p>
            <a:r>
              <a:rPr lang="pl-PL" dirty="0"/>
              <a:t>    </a:t>
            </a:r>
            <a:r>
              <a:rPr lang="pl-PL" dirty="0" err="1" smtClean="0"/>
              <a:t>fs.Dispose</a:t>
            </a:r>
            <a:r>
              <a:rPr lang="pl-PL" dirty="0"/>
              <a:t>();</a:t>
            </a:r>
          </a:p>
          <a:p>
            <a:r>
              <a:rPr lang="pl-PL" dirty="0"/>
              <a:t>    </a:t>
            </a:r>
            <a:r>
              <a:rPr lang="pl-PL" dirty="0" err="1" smtClean="0"/>
              <a:t>resultCb</a:t>
            </a:r>
            <a:r>
              <a:rPr lang="pl-PL" dirty="0"/>
              <a:t>( </a:t>
            </a:r>
            <a:r>
              <a:rPr lang="pl-PL" dirty="0" err="1"/>
              <a:t>result</a:t>
            </a:r>
            <a:r>
              <a:rPr lang="pl-PL" dirty="0"/>
              <a:t> </a:t>
            </a:r>
            <a:r>
              <a:rPr lang="pl-PL" dirty="0" smtClean="0"/>
              <a:t>); </a:t>
            </a:r>
          </a:p>
          <a:p>
            <a:r>
              <a:rPr lang="pl-PL" dirty="0"/>
              <a:t> </a:t>
            </a:r>
            <a:r>
              <a:rPr lang="pl-PL" dirty="0" smtClean="0"/>
              <a:t> }  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fs.BeginRead</a:t>
            </a:r>
            <a:r>
              <a:rPr lang="pl-PL" dirty="0" smtClean="0"/>
              <a:t>(data, 0, </a:t>
            </a:r>
            <a:r>
              <a:rPr lang="pl-PL" dirty="0" err="1" smtClean="0"/>
              <a:t>data.Length</a:t>
            </a:r>
            <a:r>
              <a:rPr lang="pl-PL" dirty="0" smtClean="0"/>
              <a:t>, </a:t>
            </a:r>
            <a:r>
              <a:rPr lang="pl-PL" dirty="0" err="1" smtClean="0"/>
              <a:t>callback</a:t>
            </a:r>
            <a:r>
              <a:rPr lang="pl-PL" dirty="0" smtClean="0"/>
              <a:t>, </a:t>
            </a:r>
            <a:r>
              <a:rPr lang="pl-PL" dirty="0" err="1" smtClean="0"/>
              <a:t>null</a:t>
            </a:r>
            <a:r>
              <a:rPr lang="pl-PL" dirty="0" smtClean="0"/>
              <a:t> );</a:t>
            </a:r>
          </a:p>
          <a:p>
            <a:r>
              <a:rPr lang="pl-PL" dirty="0"/>
              <a:t>}</a:t>
            </a:r>
            <a:endParaRPr lang="pl-PL" dirty="0" smtClean="0"/>
          </a:p>
        </p:txBody>
      </p:sp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Anonimowe metody / lambda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3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tytuł 1"/>
          <p:cNvSpPr>
            <a:spLocks noGrp="1"/>
          </p:cNvSpPr>
          <p:nvPr>
            <p:ph type="subTitle"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pl-PL" dirty="0" err="1" smtClean="0"/>
              <a:t>IEnumerator</a:t>
            </a:r>
            <a:r>
              <a:rPr lang="pl-PL" dirty="0" smtClean="0"/>
              <a:t>&lt;</a:t>
            </a:r>
            <a:r>
              <a:rPr lang="pl-PL" dirty="0" err="1" smtClean="0"/>
              <a:t>bool</a:t>
            </a:r>
            <a:r>
              <a:rPr lang="pl-PL" dirty="0"/>
              <a:t>&gt; </a:t>
            </a:r>
            <a:r>
              <a:rPr lang="pl-PL" dirty="0" err="1"/>
              <a:t>ReadFileOperation</a:t>
            </a:r>
            <a:r>
              <a:rPr lang="pl-PL" dirty="0"/>
              <a:t>(</a:t>
            </a:r>
            <a:r>
              <a:rPr lang="pl-PL" dirty="0" err="1"/>
              <a:t>AsyncController</a:t>
            </a:r>
            <a:r>
              <a:rPr lang="pl-PL" dirty="0"/>
              <a:t> </a:t>
            </a:r>
            <a:r>
              <a:rPr lang="pl-PL" dirty="0" err="1"/>
              <a:t>ctrl</a:t>
            </a:r>
            <a:r>
              <a:rPr lang="pl-PL" dirty="0" smtClean="0"/>
              <a:t>) {</a:t>
            </a:r>
          </a:p>
          <a:p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 // dyrektywa </a:t>
            </a:r>
            <a:r>
              <a:rPr lang="pl-PL" dirty="0" err="1" smtClean="0"/>
              <a:t>using</a:t>
            </a:r>
            <a:endParaRPr lang="pl-PL" dirty="0"/>
          </a:p>
          <a:p>
            <a:r>
              <a:rPr lang="pl-PL" dirty="0" smtClean="0"/>
              <a:t>  </a:t>
            </a:r>
            <a:r>
              <a:rPr lang="en-US" dirty="0" smtClean="0"/>
              <a:t>using </a:t>
            </a:r>
            <a:r>
              <a:rPr lang="en-US" dirty="0"/>
              <a:t>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fs</a:t>
            </a:r>
            <a:r>
              <a:rPr lang="en-US" dirty="0"/>
              <a:t> = new </a:t>
            </a:r>
            <a:r>
              <a:rPr lang="en-US" dirty="0" err="1"/>
              <a:t>FileStream</a:t>
            </a:r>
            <a:r>
              <a:rPr lang="en-US" dirty="0" smtClean="0"/>
              <a:t>(„</a:t>
            </a:r>
            <a:r>
              <a:rPr lang="pl-PL" dirty="0" smtClean="0"/>
              <a:t>file</a:t>
            </a:r>
            <a:r>
              <a:rPr lang="en-US" dirty="0" smtClean="0"/>
              <a:t>.txt"</a:t>
            </a:r>
            <a:r>
              <a:rPr lang="pl-PL" dirty="0" smtClean="0"/>
              <a:t>, …, </a:t>
            </a:r>
            <a:r>
              <a:rPr lang="pl-PL" dirty="0" err="1" smtClean="0"/>
              <a:t>Asynchronous</a:t>
            </a:r>
            <a:r>
              <a:rPr lang="pl-PL" dirty="0" smtClean="0"/>
              <a:t>)) {</a:t>
            </a:r>
          </a:p>
          <a:p>
            <a:endParaRPr lang="pl-PL" dirty="0"/>
          </a:p>
          <a:p>
            <a:r>
              <a:rPr lang="pl-PL" dirty="0" smtClean="0"/>
              <a:t>     </a:t>
            </a:r>
            <a:r>
              <a:rPr lang="pl-PL" dirty="0" err="1"/>
              <a:t>byte</a:t>
            </a:r>
            <a:r>
              <a:rPr lang="pl-PL" dirty="0"/>
              <a:t>[] </a:t>
            </a:r>
            <a:r>
              <a:rPr lang="pl-PL" dirty="0" err="1"/>
              <a:t>buffer</a:t>
            </a:r>
            <a:r>
              <a:rPr lang="pl-PL" dirty="0"/>
              <a:t> =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byte</a:t>
            </a:r>
            <a:r>
              <a:rPr lang="pl-PL" dirty="0"/>
              <a:t>[</a:t>
            </a:r>
            <a:r>
              <a:rPr lang="pl-PL" dirty="0" err="1"/>
              <a:t>fs.Length</a:t>
            </a:r>
            <a:r>
              <a:rPr lang="pl-PL" dirty="0"/>
              <a:t>];</a:t>
            </a:r>
          </a:p>
          <a:p>
            <a:r>
              <a:rPr lang="pl-PL" dirty="0" smtClean="0"/>
              <a:t>     </a:t>
            </a:r>
            <a:r>
              <a:rPr lang="pl-PL" dirty="0" err="1" smtClean="0"/>
              <a:t>IAsyncResult</a:t>
            </a:r>
            <a:r>
              <a:rPr lang="pl-PL" dirty="0" smtClean="0"/>
              <a:t> </a:t>
            </a:r>
            <a:r>
              <a:rPr lang="pl-PL" dirty="0"/>
              <a:t>ar = </a:t>
            </a:r>
            <a:r>
              <a:rPr lang="pl-PL" dirty="0" err="1" smtClean="0"/>
              <a:t>fs.BeginRead</a:t>
            </a:r>
            <a:r>
              <a:rPr lang="pl-PL" dirty="0" smtClean="0"/>
              <a:t>(</a:t>
            </a:r>
            <a:r>
              <a:rPr lang="pl-PL" dirty="0" err="1" smtClean="0"/>
              <a:t>buffer</a:t>
            </a:r>
            <a:r>
              <a:rPr lang="pl-PL" dirty="0" smtClean="0"/>
              <a:t>,…, </a:t>
            </a:r>
            <a:r>
              <a:rPr lang="pl-PL" dirty="0" err="1" smtClean="0"/>
              <a:t>ctrl.Callback</a:t>
            </a:r>
            <a:r>
              <a:rPr lang="pl-PL" dirty="0" smtClean="0"/>
              <a:t>, …);</a:t>
            </a:r>
            <a:endParaRPr lang="pl-PL" dirty="0"/>
          </a:p>
          <a:p>
            <a:r>
              <a:rPr lang="pl-PL" dirty="0" smtClean="0"/>
              <a:t>     </a:t>
            </a:r>
          </a:p>
          <a:p>
            <a:r>
              <a:rPr lang="pl-PL" dirty="0"/>
              <a:t> </a:t>
            </a:r>
            <a:r>
              <a:rPr lang="pl-PL" dirty="0" smtClean="0"/>
              <a:t>    // przerwij przetwarzanie dopóki operacja się nie </a:t>
            </a:r>
            <a:r>
              <a:rPr lang="pl-PL" dirty="0" err="1" smtClean="0"/>
              <a:t>skonczy</a:t>
            </a:r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yield</a:t>
            </a:r>
            <a:r>
              <a:rPr lang="pl-PL" dirty="0" smtClean="0"/>
              <a:t> </a:t>
            </a:r>
            <a:r>
              <a:rPr lang="pl-PL" dirty="0"/>
              <a:t>return </a:t>
            </a:r>
            <a:r>
              <a:rPr lang="pl-PL" dirty="0" err="1"/>
              <a:t>true</a:t>
            </a:r>
            <a:r>
              <a:rPr lang="pl-PL" dirty="0"/>
              <a:t>;</a:t>
            </a:r>
          </a:p>
          <a:p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    // przetwarzanie wznowione – </a:t>
            </a:r>
            <a:r>
              <a:rPr lang="pl-PL" dirty="0" err="1" smtClean="0"/>
              <a:t>zakoncz</a:t>
            </a:r>
            <a:r>
              <a:rPr lang="pl-PL" dirty="0" smtClean="0"/>
              <a:t> odczyt danych</a:t>
            </a:r>
            <a:endParaRPr lang="pl-PL" dirty="0"/>
          </a:p>
          <a:p>
            <a:r>
              <a:rPr lang="pl-PL" dirty="0" smtClean="0"/>
              <a:t>     </a:t>
            </a:r>
            <a:r>
              <a:rPr lang="pl-PL" dirty="0" err="1" smtClean="0"/>
              <a:t>int</a:t>
            </a:r>
            <a:r>
              <a:rPr lang="pl-PL" dirty="0" smtClean="0"/>
              <a:t> </a:t>
            </a:r>
            <a:r>
              <a:rPr lang="pl-PL" dirty="0" err="1"/>
              <a:t>bytesRead</a:t>
            </a:r>
            <a:r>
              <a:rPr lang="pl-PL" dirty="0"/>
              <a:t> = </a:t>
            </a:r>
            <a:r>
              <a:rPr lang="pl-PL" dirty="0" err="1"/>
              <a:t>fs.EndRead</a:t>
            </a:r>
            <a:r>
              <a:rPr lang="pl-PL" dirty="0"/>
              <a:t>(ar);</a:t>
            </a:r>
          </a:p>
          <a:p>
            <a:r>
              <a:rPr lang="pl-PL" dirty="0" smtClean="0"/>
              <a:t>     </a:t>
            </a:r>
            <a:r>
              <a:rPr lang="pl-PL" dirty="0" err="1" smtClean="0"/>
              <a:t>yield</a:t>
            </a:r>
            <a:r>
              <a:rPr lang="pl-PL" dirty="0" smtClean="0"/>
              <a:t> </a:t>
            </a:r>
            <a:r>
              <a:rPr lang="pl-PL" dirty="0" err="1"/>
              <a:t>break</a:t>
            </a:r>
            <a:r>
              <a:rPr lang="pl-PL" dirty="0"/>
              <a:t>;</a:t>
            </a:r>
          </a:p>
          <a:p>
            <a:r>
              <a:rPr lang="pl-PL" dirty="0" smtClean="0"/>
              <a:t>  }</a:t>
            </a:r>
            <a:endParaRPr lang="pl-PL" dirty="0"/>
          </a:p>
          <a:p>
            <a:r>
              <a:rPr lang="pl-PL" dirty="0" smtClean="0"/>
              <a:t>}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Wykorzystanie </a:t>
            </a:r>
            <a:r>
              <a:rPr lang="pl-PL" dirty="0" err="1" smtClean="0"/>
              <a:t>iteratora</a:t>
            </a:r>
            <a:r>
              <a:rPr lang="pl-PL" dirty="0" smtClean="0"/>
              <a:t> </a:t>
            </a:r>
            <a:br>
              <a:rPr lang="pl-PL" dirty="0" smtClean="0"/>
            </a:br>
            <a:r>
              <a:rPr lang="pl-PL" sz="2400" dirty="0" smtClean="0"/>
              <a:t>(Jeffrey Richter </a:t>
            </a:r>
            <a:r>
              <a:rPr lang="pl-PL" sz="2400" dirty="0"/>
              <a:t>– http://</a:t>
            </a:r>
            <a:r>
              <a:rPr lang="pl-PL" sz="2400" dirty="0" smtClean="0"/>
              <a:t>www.wintellect.com/PowerThreading.aspx)</a:t>
            </a:r>
            <a:endParaRPr lang="pl-PL" dirty="0"/>
          </a:p>
        </p:txBody>
      </p:sp>
      <p:sp>
        <p:nvSpPr>
          <p:cNvPr id="5" name="Dowolny kształt 4"/>
          <p:cNvSpPr/>
          <p:nvPr/>
        </p:nvSpPr>
        <p:spPr>
          <a:xfrm>
            <a:off x="818866" y="3425588"/>
            <a:ext cx="7738756" cy="846365"/>
          </a:xfrm>
          <a:custGeom>
            <a:avLst/>
            <a:gdLst>
              <a:gd name="connsiteX0" fmla="*/ 286603 w 7738756"/>
              <a:gd name="connsiteY0" fmla="*/ 109182 h 846365"/>
              <a:gd name="connsiteX1" fmla="*/ 204716 w 7738756"/>
              <a:gd name="connsiteY1" fmla="*/ 95534 h 846365"/>
              <a:gd name="connsiteX2" fmla="*/ 163773 w 7738756"/>
              <a:gd name="connsiteY2" fmla="*/ 109182 h 846365"/>
              <a:gd name="connsiteX3" fmla="*/ 13647 w 7738756"/>
              <a:gd name="connsiteY3" fmla="*/ 245660 h 846365"/>
              <a:gd name="connsiteX4" fmla="*/ 0 w 7738756"/>
              <a:gd name="connsiteY4" fmla="*/ 368490 h 846365"/>
              <a:gd name="connsiteX5" fmla="*/ 13647 w 7738756"/>
              <a:gd name="connsiteY5" fmla="*/ 436728 h 846365"/>
              <a:gd name="connsiteX6" fmla="*/ 27295 w 7738756"/>
              <a:gd name="connsiteY6" fmla="*/ 532263 h 846365"/>
              <a:gd name="connsiteX7" fmla="*/ 40943 w 7738756"/>
              <a:gd name="connsiteY7" fmla="*/ 600502 h 846365"/>
              <a:gd name="connsiteX8" fmla="*/ 81886 w 7738756"/>
              <a:gd name="connsiteY8" fmla="*/ 614149 h 846365"/>
              <a:gd name="connsiteX9" fmla="*/ 191068 w 7738756"/>
              <a:gd name="connsiteY9" fmla="*/ 641445 h 846365"/>
              <a:gd name="connsiteX10" fmla="*/ 272955 w 7738756"/>
              <a:gd name="connsiteY10" fmla="*/ 696036 h 846365"/>
              <a:gd name="connsiteX11" fmla="*/ 300250 w 7738756"/>
              <a:gd name="connsiteY11" fmla="*/ 736979 h 846365"/>
              <a:gd name="connsiteX12" fmla="*/ 395785 w 7738756"/>
              <a:gd name="connsiteY12" fmla="*/ 777922 h 846365"/>
              <a:gd name="connsiteX13" fmla="*/ 491319 w 7738756"/>
              <a:gd name="connsiteY13" fmla="*/ 791570 h 846365"/>
              <a:gd name="connsiteX14" fmla="*/ 532262 w 7738756"/>
              <a:gd name="connsiteY14" fmla="*/ 805218 h 846365"/>
              <a:gd name="connsiteX15" fmla="*/ 982638 w 7738756"/>
              <a:gd name="connsiteY15" fmla="*/ 832513 h 846365"/>
              <a:gd name="connsiteX16" fmla="*/ 1310185 w 7738756"/>
              <a:gd name="connsiteY16" fmla="*/ 832513 h 846365"/>
              <a:gd name="connsiteX17" fmla="*/ 2156346 w 7738756"/>
              <a:gd name="connsiteY17" fmla="*/ 818866 h 846365"/>
              <a:gd name="connsiteX18" fmla="*/ 2497540 w 7738756"/>
              <a:gd name="connsiteY18" fmla="*/ 846161 h 846365"/>
              <a:gd name="connsiteX19" fmla="*/ 2647665 w 7738756"/>
              <a:gd name="connsiteY19" fmla="*/ 832513 h 846365"/>
              <a:gd name="connsiteX20" fmla="*/ 2770495 w 7738756"/>
              <a:gd name="connsiteY20" fmla="*/ 805218 h 846365"/>
              <a:gd name="connsiteX21" fmla="*/ 3002507 w 7738756"/>
              <a:gd name="connsiteY21" fmla="*/ 777922 h 846365"/>
              <a:gd name="connsiteX22" fmla="*/ 3357349 w 7738756"/>
              <a:gd name="connsiteY22" fmla="*/ 750627 h 846365"/>
              <a:gd name="connsiteX23" fmla="*/ 3603009 w 7738756"/>
              <a:gd name="connsiteY23" fmla="*/ 709684 h 846365"/>
              <a:gd name="connsiteX24" fmla="*/ 3712191 w 7738756"/>
              <a:gd name="connsiteY24" fmla="*/ 696036 h 846365"/>
              <a:gd name="connsiteX25" fmla="*/ 3930555 w 7738756"/>
              <a:gd name="connsiteY25" fmla="*/ 668740 h 846365"/>
              <a:gd name="connsiteX26" fmla="*/ 4080680 w 7738756"/>
              <a:gd name="connsiteY26" fmla="*/ 682388 h 846365"/>
              <a:gd name="connsiteX27" fmla="*/ 4203510 w 7738756"/>
              <a:gd name="connsiteY27" fmla="*/ 696036 h 846365"/>
              <a:gd name="connsiteX28" fmla="*/ 4258101 w 7738756"/>
              <a:gd name="connsiteY28" fmla="*/ 682388 h 846365"/>
              <a:gd name="connsiteX29" fmla="*/ 4408227 w 7738756"/>
              <a:gd name="connsiteY29" fmla="*/ 668740 h 846365"/>
              <a:gd name="connsiteX30" fmla="*/ 5076967 w 7738756"/>
              <a:gd name="connsiteY30" fmla="*/ 655093 h 846365"/>
              <a:gd name="connsiteX31" fmla="*/ 5568286 w 7738756"/>
              <a:gd name="connsiteY31" fmla="*/ 627797 h 846365"/>
              <a:gd name="connsiteX32" fmla="*/ 5786650 w 7738756"/>
              <a:gd name="connsiteY32" fmla="*/ 614149 h 846365"/>
              <a:gd name="connsiteX33" fmla="*/ 5909480 w 7738756"/>
              <a:gd name="connsiteY33" fmla="*/ 600502 h 846365"/>
              <a:gd name="connsiteX34" fmla="*/ 6264322 w 7738756"/>
              <a:gd name="connsiteY34" fmla="*/ 586854 h 846365"/>
              <a:gd name="connsiteX35" fmla="*/ 6332561 w 7738756"/>
              <a:gd name="connsiteY35" fmla="*/ 600502 h 846365"/>
              <a:gd name="connsiteX36" fmla="*/ 6469038 w 7738756"/>
              <a:gd name="connsiteY36" fmla="*/ 600502 h 846365"/>
              <a:gd name="connsiteX37" fmla="*/ 6755641 w 7738756"/>
              <a:gd name="connsiteY37" fmla="*/ 573206 h 846365"/>
              <a:gd name="connsiteX38" fmla="*/ 7014949 w 7738756"/>
              <a:gd name="connsiteY38" fmla="*/ 559558 h 846365"/>
              <a:gd name="connsiteX39" fmla="*/ 7165074 w 7738756"/>
              <a:gd name="connsiteY39" fmla="*/ 518615 h 846365"/>
              <a:gd name="connsiteX40" fmla="*/ 7301552 w 7738756"/>
              <a:gd name="connsiteY40" fmla="*/ 504967 h 846365"/>
              <a:gd name="connsiteX41" fmla="*/ 7506268 w 7738756"/>
              <a:gd name="connsiteY41" fmla="*/ 477672 h 846365"/>
              <a:gd name="connsiteX42" fmla="*/ 7588155 w 7738756"/>
              <a:gd name="connsiteY42" fmla="*/ 450376 h 846365"/>
              <a:gd name="connsiteX43" fmla="*/ 7683689 w 7738756"/>
              <a:gd name="connsiteY43" fmla="*/ 423081 h 846365"/>
              <a:gd name="connsiteX44" fmla="*/ 7738280 w 7738756"/>
              <a:gd name="connsiteY44" fmla="*/ 341194 h 846365"/>
              <a:gd name="connsiteX45" fmla="*/ 7724633 w 7738756"/>
              <a:gd name="connsiteY45" fmla="*/ 259308 h 846365"/>
              <a:gd name="connsiteX46" fmla="*/ 7683689 w 7738756"/>
              <a:gd name="connsiteY46" fmla="*/ 218364 h 846365"/>
              <a:gd name="connsiteX47" fmla="*/ 7642746 w 7738756"/>
              <a:gd name="connsiteY47" fmla="*/ 163773 h 846365"/>
              <a:gd name="connsiteX48" fmla="*/ 7519916 w 7738756"/>
              <a:gd name="connsiteY48" fmla="*/ 95534 h 846365"/>
              <a:gd name="connsiteX49" fmla="*/ 7410734 w 7738756"/>
              <a:gd name="connsiteY49" fmla="*/ 68239 h 846365"/>
              <a:gd name="connsiteX50" fmla="*/ 7246961 w 7738756"/>
              <a:gd name="connsiteY50" fmla="*/ 54591 h 846365"/>
              <a:gd name="connsiteX51" fmla="*/ 5745707 w 7738756"/>
              <a:gd name="connsiteY51" fmla="*/ 40943 h 846365"/>
              <a:gd name="connsiteX52" fmla="*/ 5554638 w 7738756"/>
              <a:gd name="connsiteY52" fmla="*/ 27296 h 846365"/>
              <a:gd name="connsiteX53" fmla="*/ 5008728 w 7738756"/>
              <a:gd name="connsiteY53" fmla="*/ 0 h 846365"/>
              <a:gd name="connsiteX54" fmla="*/ 4599295 w 7738756"/>
              <a:gd name="connsiteY54" fmla="*/ 13648 h 846365"/>
              <a:gd name="connsiteX55" fmla="*/ 4107976 w 7738756"/>
              <a:gd name="connsiteY55" fmla="*/ 27296 h 846365"/>
              <a:gd name="connsiteX56" fmla="*/ 3480179 w 7738756"/>
              <a:gd name="connsiteY56" fmla="*/ 68239 h 846365"/>
              <a:gd name="connsiteX57" fmla="*/ 2429301 w 7738756"/>
              <a:gd name="connsiteY57" fmla="*/ 95534 h 846365"/>
              <a:gd name="connsiteX58" fmla="*/ 2183641 w 7738756"/>
              <a:gd name="connsiteY58" fmla="*/ 109182 h 846365"/>
              <a:gd name="connsiteX59" fmla="*/ 1132764 w 7738756"/>
              <a:gd name="connsiteY59" fmla="*/ 81887 h 846365"/>
              <a:gd name="connsiteX60" fmla="*/ 1009934 w 7738756"/>
              <a:gd name="connsiteY60" fmla="*/ 81887 h 846365"/>
              <a:gd name="connsiteX61" fmla="*/ 736979 w 7738756"/>
              <a:gd name="connsiteY61" fmla="*/ 68239 h 846365"/>
              <a:gd name="connsiteX62" fmla="*/ 436728 w 7738756"/>
              <a:gd name="connsiteY62" fmla="*/ 81887 h 846365"/>
              <a:gd name="connsiteX63" fmla="*/ 327546 w 7738756"/>
              <a:gd name="connsiteY63" fmla="*/ 109182 h 846365"/>
              <a:gd name="connsiteX64" fmla="*/ 245659 w 7738756"/>
              <a:gd name="connsiteY64" fmla="*/ 122830 h 846365"/>
              <a:gd name="connsiteX65" fmla="*/ 204716 w 7738756"/>
              <a:gd name="connsiteY65" fmla="*/ 150125 h 846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738756" h="846365">
                <a:moveTo>
                  <a:pt x="286603" y="109182"/>
                </a:moveTo>
                <a:cubicBezTo>
                  <a:pt x="259307" y="104633"/>
                  <a:pt x="232388" y="95534"/>
                  <a:pt x="204716" y="95534"/>
                </a:cubicBezTo>
                <a:cubicBezTo>
                  <a:pt x="190330" y="95534"/>
                  <a:pt x="176263" y="102045"/>
                  <a:pt x="163773" y="109182"/>
                </a:cubicBezTo>
                <a:cubicBezTo>
                  <a:pt x="110910" y="139389"/>
                  <a:pt x="50510" y="208797"/>
                  <a:pt x="13647" y="245660"/>
                </a:cubicBezTo>
                <a:cubicBezTo>
                  <a:pt x="9098" y="286603"/>
                  <a:pt x="0" y="327295"/>
                  <a:pt x="0" y="368490"/>
                </a:cubicBezTo>
                <a:cubicBezTo>
                  <a:pt x="0" y="391686"/>
                  <a:pt x="9834" y="413847"/>
                  <a:pt x="13647" y="436728"/>
                </a:cubicBezTo>
                <a:cubicBezTo>
                  <a:pt x="18935" y="468459"/>
                  <a:pt x="22006" y="500532"/>
                  <a:pt x="27295" y="532263"/>
                </a:cubicBezTo>
                <a:cubicBezTo>
                  <a:pt x="31109" y="555144"/>
                  <a:pt x="28076" y="581201"/>
                  <a:pt x="40943" y="600502"/>
                </a:cubicBezTo>
                <a:cubicBezTo>
                  <a:pt x="48923" y="612472"/>
                  <a:pt x="67930" y="610660"/>
                  <a:pt x="81886" y="614149"/>
                </a:cubicBezTo>
                <a:cubicBezTo>
                  <a:pt x="103887" y="619649"/>
                  <a:pt x="165542" y="627264"/>
                  <a:pt x="191068" y="641445"/>
                </a:cubicBezTo>
                <a:cubicBezTo>
                  <a:pt x="219745" y="657377"/>
                  <a:pt x="272955" y="696036"/>
                  <a:pt x="272955" y="696036"/>
                </a:cubicBezTo>
                <a:cubicBezTo>
                  <a:pt x="282053" y="709684"/>
                  <a:pt x="288652" y="725381"/>
                  <a:pt x="300250" y="736979"/>
                </a:cubicBezTo>
                <a:cubicBezTo>
                  <a:pt x="328625" y="765354"/>
                  <a:pt x="357501" y="770961"/>
                  <a:pt x="395785" y="777922"/>
                </a:cubicBezTo>
                <a:cubicBezTo>
                  <a:pt x="427434" y="783676"/>
                  <a:pt x="459474" y="787021"/>
                  <a:pt x="491319" y="791570"/>
                </a:cubicBezTo>
                <a:cubicBezTo>
                  <a:pt x="504967" y="796119"/>
                  <a:pt x="518430" y="801266"/>
                  <a:pt x="532262" y="805218"/>
                </a:cubicBezTo>
                <a:cubicBezTo>
                  <a:pt x="688952" y="849988"/>
                  <a:pt x="750849" y="824521"/>
                  <a:pt x="982638" y="832513"/>
                </a:cubicBezTo>
                <a:cubicBezTo>
                  <a:pt x="1195564" y="859129"/>
                  <a:pt x="992826" y="840650"/>
                  <a:pt x="1310185" y="832513"/>
                </a:cubicBezTo>
                <a:lnTo>
                  <a:pt x="2156346" y="818866"/>
                </a:lnTo>
                <a:cubicBezTo>
                  <a:pt x="2269209" y="831406"/>
                  <a:pt x="2384029" y="846161"/>
                  <a:pt x="2497540" y="846161"/>
                </a:cubicBezTo>
                <a:cubicBezTo>
                  <a:pt x="2547788" y="846161"/>
                  <a:pt x="2597623" y="837062"/>
                  <a:pt x="2647665" y="832513"/>
                </a:cubicBezTo>
                <a:cubicBezTo>
                  <a:pt x="2691130" y="821647"/>
                  <a:pt x="2725454" y="812148"/>
                  <a:pt x="2770495" y="805218"/>
                </a:cubicBezTo>
                <a:cubicBezTo>
                  <a:pt x="2804158" y="800039"/>
                  <a:pt x="2973958" y="780369"/>
                  <a:pt x="3002507" y="777922"/>
                </a:cubicBezTo>
                <a:cubicBezTo>
                  <a:pt x="3120704" y="767791"/>
                  <a:pt x="3239445" y="763728"/>
                  <a:pt x="3357349" y="750627"/>
                </a:cubicBezTo>
                <a:cubicBezTo>
                  <a:pt x="3633961" y="719892"/>
                  <a:pt x="3325836" y="758596"/>
                  <a:pt x="3603009" y="709684"/>
                </a:cubicBezTo>
                <a:cubicBezTo>
                  <a:pt x="3639128" y="703310"/>
                  <a:pt x="3675836" y="700883"/>
                  <a:pt x="3712191" y="696036"/>
                </a:cubicBezTo>
                <a:cubicBezTo>
                  <a:pt x="3906927" y="670071"/>
                  <a:pt x="3700938" y="694253"/>
                  <a:pt x="3930555" y="668740"/>
                </a:cubicBezTo>
                <a:lnTo>
                  <a:pt x="4080680" y="682388"/>
                </a:lnTo>
                <a:cubicBezTo>
                  <a:pt x="4121671" y="686487"/>
                  <a:pt x="4162315" y="696036"/>
                  <a:pt x="4203510" y="696036"/>
                </a:cubicBezTo>
                <a:cubicBezTo>
                  <a:pt x="4222267" y="696036"/>
                  <a:pt x="4239508" y="684867"/>
                  <a:pt x="4258101" y="682388"/>
                </a:cubicBezTo>
                <a:cubicBezTo>
                  <a:pt x="4307909" y="675747"/>
                  <a:pt x="4358007" y="670414"/>
                  <a:pt x="4408227" y="668740"/>
                </a:cubicBezTo>
                <a:cubicBezTo>
                  <a:pt x="4631063" y="661312"/>
                  <a:pt x="4854054" y="659642"/>
                  <a:pt x="5076967" y="655093"/>
                </a:cubicBezTo>
                <a:lnTo>
                  <a:pt x="5568286" y="627797"/>
                </a:lnTo>
                <a:lnTo>
                  <a:pt x="5786650" y="614149"/>
                </a:lnTo>
                <a:cubicBezTo>
                  <a:pt x="5827714" y="610864"/>
                  <a:pt x="5868352" y="602852"/>
                  <a:pt x="5909480" y="600502"/>
                </a:cubicBezTo>
                <a:cubicBezTo>
                  <a:pt x="6027655" y="593749"/>
                  <a:pt x="6146041" y="591403"/>
                  <a:pt x="6264322" y="586854"/>
                </a:cubicBezTo>
                <a:cubicBezTo>
                  <a:pt x="6287068" y="591403"/>
                  <a:pt x="6309364" y="600502"/>
                  <a:pt x="6332561" y="600502"/>
                </a:cubicBezTo>
                <a:cubicBezTo>
                  <a:pt x="6499874" y="600502"/>
                  <a:pt x="6342237" y="568801"/>
                  <a:pt x="6469038" y="600502"/>
                </a:cubicBezTo>
                <a:cubicBezTo>
                  <a:pt x="6605910" y="573127"/>
                  <a:pt x="6523182" y="586490"/>
                  <a:pt x="6755641" y="573206"/>
                </a:cubicBezTo>
                <a:lnTo>
                  <a:pt x="7014949" y="559558"/>
                </a:lnTo>
                <a:cubicBezTo>
                  <a:pt x="7061122" y="544168"/>
                  <a:pt x="7121104" y="523012"/>
                  <a:pt x="7165074" y="518615"/>
                </a:cubicBezTo>
                <a:lnTo>
                  <a:pt x="7301552" y="504967"/>
                </a:lnTo>
                <a:cubicBezTo>
                  <a:pt x="7380901" y="496150"/>
                  <a:pt x="7428585" y="488769"/>
                  <a:pt x="7506268" y="477672"/>
                </a:cubicBezTo>
                <a:cubicBezTo>
                  <a:pt x="7533564" y="468573"/>
                  <a:pt x="7560596" y="458644"/>
                  <a:pt x="7588155" y="450376"/>
                </a:cubicBezTo>
                <a:cubicBezTo>
                  <a:pt x="7759587" y="398946"/>
                  <a:pt x="7546044" y="468961"/>
                  <a:pt x="7683689" y="423081"/>
                </a:cubicBezTo>
                <a:cubicBezTo>
                  <a:pt x="7701886" y="395785"/>
                  <a:pt x="7743673" y="373553"/>
                  <a:pt x="7738280" y="341194"/>
                </a:cubicBezTo>
                <a:cubicBezTo>
                  <a:pt x="7733731" y="313899"/>
                  <a:pt x="7735872" y="284595"/>
                  <a:pt x="7724633" y="259308"/>
                </a:cubicBezTo>
                <a:cubicBezTo>
                  <a:pt x="7716794" y="241670"/>
                  <a:pt x="7696250" y="233019"/>
                  <a:pt x="7683689" y="218364"/>
                </a:cubicBezTo>
                <a:cubicBezTo>
                  <a:pt x="7668886" y="201094"/>
                  <a:pt x="7658830" y="179857"/>
                  <a:pt x="7642746" y="163773"/>
                </a:cubicBezTo>
                <a:cubicBezTo>
                  <a:pt x="7601552" y="122579"/>
                  <a:pt x="7573736" y="115716"/>
                  <a:pt x="7519916" y="95534"/>
                </a:cubicBezTo>
                <a:cubicBezTo>
                  <a:pt x="7483504" y="81880"/>
                  <a:pt x="7450288" y="72893"/>
                  <a:pt x="7410734" y="68239"/>
                </a:cubicBezTo>
                <a:cubicBezTo>
                  <a:pt x="7356329" y="61838"/>
                  <a:pt x="7301734" y="55489"/>
                  <a:pt x="7246961" y="54591"/>
                </a:cubicBezTo>
                <a:lnTo>
                  <a:pt x="5745707" y="40943"/>
                </a:lnTo>
                <a:cubicBezTo>
                  <a:pt x="5682017" y="36394"/>
                  <a:pt x="5618414" y="30407"/>
                  <a:pt x="5554638" y="27296"/>
                </a:cubicBezTo>
                <a:cubicBezTo>
                  <a:pt x="4948414" y="-2275"/>
                  <a:pt x="5394821" y="29700"/>
                  <a:pt x="5008728" y="0"/>
                </a:cubicBezTo>
                <a:lnTo>
                  <a:pt x="4599295" y="13648"/>
                </a:lnTo>
                <a:lnTo>
                  <a:pt x="4107976" y="27296"/>
                </a:lnTo>
                <a:cubicBezTo>
                  <a:pt x="3909669" y="36449"/>
                  <a:pt x="3683239" y="60576"/>
                  <a:pt x="3480179" y="68239"/>
                </a:cubicBezTo>
                <a:cubicBezTo>
                  <a:pt x="3308060" y="74734"/>
                  <a:pt x="2576758" y="91938"/>
                  <a:pt x="2429301" y="95534"/>
                </a:cubicBezTo>
                <a:cubicBezTo>
                  <a:pt x="2347414" y="100083"/>
                  <a:pt x="2265649" y="110045"/>
                  <a:pt x="2183641" y="109182"/>
                </a:cubicBezTo>
                <a:cubicBezTo>
                  <a:pt x="1833250" y="105494"/>
                  <a:pt x="1132764" y="81887"/>
                  <a:pt x="1132764" y="81887"/>
                </a:cubicBezTo>
                <a:cubicBezTo>
                  <a:pt x="1054643" y="107926"/>
                  <a:pt x="1127027" y="90894"/>
                  <a:pt x="1009934" y="81887"/>
                </a:cubicBezTo>
                <a:cubicBezTo>
                  <a:pt x="919104" y="74900"/>
                  <a:pt x="827964" y="72788"/>
                  <a:pt x="736979" y="68239"/>
                </a:cubicBezTo>
                <a:cubicBezTo>
                  <a:pt x="636895" y="72788"/>
                  <a:pt x="536641" y="74486"/>
                  <a:pt x="436728" y="81887"/>
                </a:cubicBezTo>
                <a:cubicBezTo>
                  <a:pt x="348240" y="88442"/>
                  <a:pt x="394305" y="94347"/>
                  <a:pt x="327546" y="109182"/>
                </a:cubicBezTo>
                <a:cubicBezTo>
                  <a:pt x="300533" y="115185"/>
                  <a:pt x="272955" y="118281"/>
                  <a:pt x="245659" y="122830"/>
                </a:cubicBezTo>
                <a:cubicBezTo>
                  <a:pt x="200400" y="137917"/>
                  <a:pt x="204716" y="122092"/>
                  <a:pt x="204716" y="150125"/>
                </a:cubicBezTo>
              </a:path>
            </a:pathLst>
          </a:custGeom>
          <a:ln>
            <a:solidFill>
              <a:srgbClr val="FFC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78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tytuł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public </a:t>
            </a:r>
            <a:r>
              <a:rPr lang="pl-PL" dirty="0" err="1" smtClean="0"/>
              <a:t>class</a:t>
            </a:r>
            <a:r>
              <a:rPr lang="pl-PL" dirty="0" smtClean="0"/>
              <a:t> </a:t>
            </a:r>
            <a:r>
              <a:rPr lang="pl-PL" dirty="0" err="1" smtClean="0"/>
              <a:t>Dummy</a:t>
            </a:r>
            <a:r>
              <a:rPr lang="pl-PL" dirty="0" smtClean="0"/>
              <a:t> </a:t>
            </a:r>
            <a:r>
              <a:rPr lang="pl-PL" dirty="0"/>
              <a:t>{</a:t>
            </a:r>
          </a:p>
          <a:p>
            <a:r>
              <a:rPr lang="pl-PL" dirty="0" smtClean="0"/>
              <a:t>  </a:t>
            </a:r>
            <a:r>
              <a:rPr lang="pl-PL" dirty="0" err="1"/>
              <a:t>private</a:t>
            </a:r>
            <a:r>
              <a:rPr lang="pl-PL" dirty="0"/>
              <a:t> </a:t>
            </a:r>
            <a:r>
              <a:rPr lang="pl-PL" dirty="0" err="1" smtClean="0"/>
              <a:t>bool</a:t>
            </a:r>
            <a:r>
              <a:rPr lang="pl-PL" dirty="0" smtClean="0"/>
              <a:t> </a:t>
            </a:r>
            <a:r>
              <a:rPr lang="pl-PL" dirty="0" err="1" smtClean="0"/>
              <a:t>shouldStop</a:t>
            </a:r>
            <a:r>
              <a:rPr lang="pl-PL" dirty="0" smtClean="0"/>
              <a:t>;</a:t>
            </a:r>
            <a:endParaRPr lang="pl-PL" dirty="0"/>
          </a:p>
          <a:p>
            <a:endParaRPr lang="pl-PL" dirty="0"/>
          </a:p>
          <a:p>
            <a:r>
              <a:rPr lang="pl-PL" dirty="0" smtClean="0"/>
              <a:t>  </a:t>
            </a:r>
            <a:r>
              <a:rPr lang="pl-PL" dirty="0"/>
              <a:t>public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smtClean="0"/>
              <a:t>Thread1Func() {</a:t>
            </a:r>
          </a:p>
          <a:p>
            <a:r>
              <a:rPr lang="pl-PL" dirty="0"/>
              <a:t> </a:t>
            </a:r>
            <a:r>
              <a:rPr lang="pl-PL" dirty="0" smtClean="0"/>
              <a:t>   </a:t>
            </a:r>
            <a:r>
              <a:rPr lang="pl-PL" dirty="0" err="1" smtClean="0"/>
              <a:t>int</a:t>
            </a:r>
            <a:r>
              <a:rPr lang="pl-PL" dirty="0" smtClean="0"/>
              <a:t> sum = 0;</a:t>
            </a:r>
          </a:p>
          <a:p>
            <a:r>
              <a:rPr lang="pl-PL" dirty="0"/>
              <a:t> </a:t>
            </a:r>
            <a:r>
              <a:rPr lang="pl-PL" dirty="0" smtClean="0"/>
              <a:t>   for (</a:t>
            </a:r>
            <a:r>
              <a:rPr lang="pl-PL" dirty="0" err="1" smtClean="0"/>
              <a:t>int</a:t>
            </a:r>
            <a:r>
              <a:rPr lang="pl-PL" dirty="0" smtClean="0"/>
              <a:t> i = 0; i &lt; 1000 &amp;&amp; !</a:t>
            </a:r>
            <a:r>
              <a:rPr lang="pl-PL" dirty="0" err="1" smtClean="0"/>
              <a:t>shouldStop</a:t>
            </a:r>
            <a:r>
              <a:rPr lang="pl-PL" dirty="0" smtClean="0"/>
              <a:t>; ++i)</a:t>
            </a:r>
          </a:p>
          <a:p>
            <a:r>
              <a:rPr lang="pl-PL" dirty="0"/>
              <a:t> </a:t>
            </a:r>
            <a:r>
              <a:rPr lang="pl-PL" dirty="0" smtClean="0"/>
              <a:t>     sum += 1;</a:t>
            </a:r>
          </a:p>
          <a:p>
            <a:r>
              <a:rPr lang="pl-PL" dirty="0"/>
              <a:t> </a:t>
            </a:r>
            <a:r>
              <a:rPr lang="pl-PL" dirty="0" smtClean="0"/>
              <a:t>   Display(sum);</a:t>
            </a:r>
            <a:endParaRPr lang="pl-PL" dirty="0"/>
          </a:p>
          <a:p>
            <a:r>
              <a:rPr lang="pl-PL" dirty="0" smtClean="0"/>
              <a:t>  }</a:t>
            </a:r>
          </a:p>
          <a:p>
            <a:endParaRPr lang="pl-PL" dirty="0"/>
          </a:p>
          <a:p>
            <a:r>
              <a:rPr lang="pl-PL" dirty="0" smtClean="0"/>
              <a:t>  public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smtClean="0"/>
              <a:t>Thread2Func() {</a:t>
            </a:r>
          </a:p>
          <a:p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shouldStop</a:t>
            </a:r>
            <a:r>
              <a:rPr lang="pl-PL" dirty="0" smtClean="0"/>
              <a:t> = </a:t>
            </a:r>
            <a:r>
              <a:rPr lang="pl-PL" dirty="0" err="1" smtClean="0"/>
              <a:t>true</a:t>
            </a:r>
            <a:r>
              <a:rPr lang="pl-PL" dirty="0" smtClean="0"/>
              <a:t>;</a:t>
            </a:r>
            <a:endParaRPr lang="pl-PL" dirty="0"/>
          </a:p>
          <a:p>
            <a:r>
              <a:rPr lang="pl-PL" dirty="0" smtClean="0"/>
              <a:t>  }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Optymalizacja kompilatora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To wyrażenie może być zoptymalizowane do:</a:t>
            </a:r>
          </a:p>
          <a:p>
            <a:pPr algn="ctr"/>
            <a:r>
              <a:rPr lang="pl-PL" dirty="0" smtClean="0"/>
              <a:t>Display( </a:t>
            </a:r>
            <a:r>
              <a:rPr lang="pl-PL" dirty="0" err="1" smtClean="0"/>
              <a:t>shouldStop</a:t>
            </a:r>
            <a:r>
              <a:rPr lang="pl-PL" dirty="0" smtClean="0"/>
              <a:t> ? 0 : 1000);</a:t>
            </a:r>
            <a:endParaRPr lang="pl-P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482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Przetwarzanie wielowątkowe w .NET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dtytuł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public </a:t>
            </a:r>
            <a:r>
              <a:rPr lang="pl-PL" dirty="0" err="1" smtClean="0"/>
              <a:t>class</a:t>
            </a:r>
            <a:r>
              <a:rPr lang="pl-PL" dirty="0" smtClean="0"/>
              <a:t> </a:t>
            </a:r>
            <a:r>
              <a:rPr lang="pl-PL" dirty="0" err="1" smtClean="0"/>
              <a:t>Dummy</a:t>
            </a:r>
            <a:r>
              <a:rPr lang="pl-PL" dirty="0" smtClean="0"/>
              <a:t> </a:t>
            </a:r>
            <a:r>
              <a:rPr lang="pl-PL" dirty="0"/>
              <a:t>{</a:t>
            </a:r>
          </a:p>
          <a:p>
            <a:r>
              <a:rPr lang="pl-PL" dirty="0" smtClean="0"/>
              <a:t>  </a:t>
            </a:r>
            <a:r>
              <a:rPr lang="pl-PL" dirty="0" err="1"/>
              <a:t>private</a:t>
            </a:r>
            <a:r>
              <a:rPr lang="pl-PL" dirty="0"/>
              <a:t> </a:t>
            </a:r>
            <a:r>
              <a:rPr lang="pl-PL" dirty="0" err="1" smtClean="0"/>
              <a:t>int</a:t>
            </a:r>
            <a:r>
              <a:rPr lang="pl-PL" dirty="0" smtClean="0"/>
              <a:t> </a:t>
            </a:r>
            <a:r>
              <a:rPr lang="pl-PL" dirty="0" err="1" smtClean="0"/>
              <a:t>isReady</a:t>
            </a:r>
            <a:r>
              <a:rPr lang="pl-PL" dirty="0" smtClean="0"/>
              <a:t>;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private</a:t>
            </a:r>
            <a:r>
              <a:rPr lang="pl-PL" dirty="0" smtClean="0"/>
              <a:t> </a:t>
            </a:r>
            <a:r>
              <a:rPr lang="pl-PL" dirty="0" err="1" smtClean="0"/>
              <a:t>int</a:t>
            </a:r>
            <a:r>
              <a:rPr lang="pl-PL" dirty="0" smtClean="0"/>
              <a:t> </a:t>
            </a:r>
            <a:r>
              <a:rPr lang="pl-PL" dirty="0" err="1" smtClean="0"/>
              <a:t>value</a:t>
            </a:r>
            <a:r>
              <a:rPr lang="pl-PL" dirty="0" smtClean="0"/>
              <a:t>;</a:t>
            </a:r>
            <a:endParaRPr lang="pl-PL" dirty="0"/>
          </a:p>
          <a:p>
            <a:endParaRPr lang="pl-PL" dirty="0"/>
          </a:p>
          <a:p>
            <a:r>
              <a:rPr lang="pl-PL" dirty="0" smtClean="0"/>
              <a:t>  </a:t>
            </a:r>
            <a:r>
              <a:rPr lang="pl-PL" dirty="0"/>
              <a:t>public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smtClean="0"/>
              <a:t>Thread1Func() {</a:t>
            </a:r>
          </a:p>
          <a:p>
            <a:r>
              <a:rPr lang="pl-PL" dirty="0"/>
              <a:t> </a:t>
            </a:r>
            <a:r>
              <a:rPr lang="pl-PL" dirty="0" smtClean="0"/>
              <a:t>   </a:t>
            </a:r>
            <a:r>
              <a:rPr lang="pl-PL" dirty="0" err="1" smtClean="0"/>
              <a:t>value</a:t>
            </a:r>
            <a:r>
              <a:rPr lang="pl-PL" dirty="0" smtClean="0"/>
              <a:t> = 5;</a:t>
            </a:r>
          </a:p>
          <a:p>
            <a:r>
              <a:rPr lang="pl-PL" dirty="0"/>
              <a:t> </a:t>
            </a:r>
            <a:r>
              <a:rPr lang="pl-PL" dirty="0" smtClean="0"/>
              <a:t>   </a:t>
            </a:r>
            <a:r>
              <a:rPr lang="pl-PL" dirty="0" err="1" smtClean="0"/>
              <a:t>isReady</a:t>
            </a:r>
            <a:r>
              <a:rPr lang="pl-PL" dirty="0" smtClean="0"/>
              <a:t> = 1;</a:t>
            </a:r>
          </a:p>
          <a:p>
            <a:r>
              <a:rPr lang="pl-PL" dirty="0" smtClean="0"/>
              <a:t>}</a:t>
            </a:r>
          </a:p>
          <a:p>
            <a:endParaRPr lang="pl-PL" dirty="0"/>
          </a:p>
          <a:p>
            <a:r>
              <a:rPr lang="pl-PL" dirty="0" smtClean="0"/>
              <a:t>  public </a:t>
            </a:r>
            <a:r>
              <a:rPr lang="pl-PL" dirty="0" err="1"/>
              <a:t>void</a:t>
            </a:r>
            <a:r>
              <a:rPr lang="pl-PL" dirty="0"/>
              <a:t> </a:t>
            </a:r>
            <a:r>
              <a:rPr lang="pl-PL" dirty="0" smtClean="0"/>
              <a:t>Thread2Func() {</a:t>
            </a:r>
          </a:p>
          <a:p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if</a:t>
            </a:r>
            <a:r>
              <a:rPr lang="pl-PL" dirty="0" smtClean="0"/>
              <a:t> (</a:t>
            </a:r>
            <a:r>
              <a:rPr lang="pl-PL" dirty="0" err="1" smtClean="0"/>
              <a:t>isReady</a:t>
            </a:r>
            <a:r>
              <a:rPr lang="pl-PL" dirty="0" smtClean="0"/>
              <a:t>) </a:t>
            </a:r>
          </a:p>
          <a:p>
            <a:r>
              <a:rPr lang="pl-PL" dirty="0"/>
              <a:t> </a:t>
            </a:r>
            <a:r>
              <a:rPr lang="pl-PL" dirty="0" smtClean="0"/>
              <a:t>      Display(</a:t>
            </a:r>
            <a:r>
              <a:rPr lang="pl-PL" dirty="0" err="1" smtClean="0"/>
              <a:t>value</a:t>
            </a:r>
            <a:r>
              <a:rPr lang="pl-PL" dirty="0" smtClean="0"/>
              <a:t>);</a:t>
            </a:r>
            <a:endParaRPr lang="pl-PL" dirty="0"/>
          </a:p>
          <a:p>
            <a:r>
              <a:rPr lang="pl-PL" dirty="0" smtClean="0"/>
              <a:t>  }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Kolejność wykonania</a:t>
            </a:r>
            <a:br>
              <a:rPr lang="pl-PL" dirty="0" smtClean="0"/>
            </a:b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491880" y="3140968"/>
            <a:ext cx="460851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To wyrażenie może być  wywołane w innej kolejności</a:t>
            </a:r>
            <a:endParaRPr lang="pl-P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90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Obejście problemu kolejności wykonania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ym typeface="Wingdings" pitchFamily="2" charset="2"/>
              </a:rPr>
              <a:t>Pole </a:t>
            </a:r>
            <a:r>
              <a:rPr lang="pl-PL" b="1" dirty="0" err="1" smtClean="0">
                <a:sym typeface="Wingdings" pitchFamily="2" charset="2"/>
              </a:rPr>
              <a:t>volatile</a:t>
            </a:r>
            <a:endParaRPr lang="pl-PL" b="1" dirty="0" smtClean="0">
              <a:sym typeface="Wingdings" pitchFamily="2" charset="2"/>
            </a:endParaRPr>
          </a:p>
          <a:p>
            <a:pPr lvl="1"/>
            <a:r>
              <a:rPr lang="pl-PL" dirty="0" err="1">
                <a:sym typeface="Wingdings" pitchFamily="2" charset="2"/>
              </a:rPr>
              <a:t>p</a:t>
            </a:r>
            <a:r>
              <a:rPr lang="pl-PL" dirty="0" err="1" smtClean="0">
                <a:sym typeface="Wingdings" pitchFamily="2" charset="2"/>
              </a:rPr>
              <a:t>rivate</a:t>
            </a:r>
            <a:r>
              <a:rPr lang="pl-PL" dirty="0" smtClean="0">
                <a:sym typeface="Wingdings" pitchFamily="2" charset="2"/>
              </a:rPr>
              <a:t> </a:t>
            </a:r>
            <a:r>
              <a:rPr lang="pl-PL" dirty="0" err="1" smtClean="0">
                <a:sym typeface="Wingdings" pitchFamily="2" charset="2"/>
              </a:rPr>
              <a:t>volatile</a:t>
            </a:r>
            <a:r>
              <a:rPr lang="pl-PL" dirty="0" smtClean="0">
                <a:sym typeface="Wingdings" pitchFamily="2" charset="2"/>
              </a:rPr>
              <a:t> </a:t>
            </a:r>
            <a:r>
              <a:rPr lang="pl-PL" dirty="0" err="1" smtClean="0">
                <a:sym typeface="Wingdings" pitchFamily="2" charset="2"/>
              </a:rPr>
              <a:t>int</a:t>
            </a:r>
            <a:r>
              <a:rPr lang="pl-PL" dirty="0" smtClean="0">
                <a:sym typeface="Wingdings" pitchFamily="2" charset="2"/>
              </a:rPr>
              <a:t> </a:t>
            </a:r>
            <a:r>
              <a:rPr lang="pl-PL" dirty="0" err="1" smtClean="0">
                <a:sym typeface="Wingdings" pitchFamily="2" charset="2"/>
              </a:rPr>
              <a:t>isReady</a:t>
            </a:r>
            <a:endParaRPr lang="pl-PL" dirty="0" smtClean="0">
              <a:sym typeface="Wingdings" pitchFamily="2" charset="2"/>
            </a:endParaRPr>
          </a:p>
          <a:p>
            <a:r>
              <a:rPr lang="pl-PL" dirty="0" smtClean="0">
                <a:sym typeface="Wingdings" pitchFamily="2" charset="2"/>
              </a:rPr>
              <a:t>Metody </a:t>
            </a:r>
            <a:r>
              <a:rPr lang="pl-PL" dirty="0" err="1" smtClean="0">
                <a:sym typeface="Wingdings" pitchFamily="2" charset="2"/>
              </a:rPr>
              <a:t>Volatile</a:t>
            </a:r>
            <a:r>
              <a:rPr lang="pl-PL" dirty="0" smtClean="0">
                <a:sym typeface="Wingdings" pitchFamily="2" charset="2"/>
              </a:rPr>
              <a:t> klasy </a:t>
            </a:r>
            <a:r>
              <a:rPr lang="pl-PL" dirty="0" err="1" smtClean="0">
                <a:sym typeface="Wingdings" pitchFamily="2" charset="2"/>
              </a:rPr>
              <a:t>Thread</a:t>
            </a:r>
            <a:r>
              <a:rPr lang="pl-PL" dirty="0" smtClean="0">
                <a:sym typeface="Wingdings" pitchFamily="2" charset="2"/>
              </a:rPr>
              <a:t>:</a:t>
            </a:r>
          </a:p>
          <a:p>
            <a:pPr lvl="1"/>
            <a:r>
              <a:rPr lang="pl-PL" dirty="0" err="1" smtClean="0">
                <a:sym typeface="Wingdings" pitchFamily="2" charset="2"/>
              </a:rPr>
              <a:t>Thread.VolatileRead</a:t>
            </a:r>
            <a:r>
              <a:rPr lang="pl-PL" dirty="0" smtClean="0">
                <a:sym typeface="Wingdings" pitchFamily="2" charset="2"/>
              </a:rPr>
              <a:t>( ref </a:t>
            </a:r>
            <a:r>
              <a:rPr lang="pl-PL" dirty="0" err="1" smtClean="0">
                <a:sym typeface="Wingdings" pitchFamily="2" charset="2"/>
              </a:rPr>
              <a:t>isReady</a:t>
            </a:r>
            <a:r>
              <a:rPr lang="pl-PL" dirty="0" smtClean="0">
                <a:sym typeface="Wingdings" pitchFamily="2" charset="2"/>
              </a:rPr>
              <a:t> );</a:t>
            </a:r>
          </a:p>
          <a:p>
            <a:pPr lvl="1"/>
            <a:r>
              <a:rPr lang="pl-PL" dirty="0" err="1" smtClean="0">
                <a:sym typeface="Wingdings" pitchFamily="2" charset="2"/>
              </a:rPr>
              <a:t>Thread.VolatileWrite</a:t>
            </a:r>
            <a:r>
              <a:rPr lang="pl-PL" dirty="0" smtClean="0">
                <a:sym typeface="Wingdings" pitchFamily="2" charset="2"/>
              </a:rPr>
              <a:t>(  ref </a:t>
            </a:r>
            <a:r>
              <a:rPr lang="pl-PL" dirty="0" err="1" smtClean="0">
                <a:sym typeface="Wingdings" pitchFamily="2" charset="2"/>
              </a:rPr>
              <a:t>isReady</a:t>
            </a:r>
            <a:r>
              <a:rPr lang="pl-PL" dirty="0" smtClean="0">
                <a:sym typeface="Wingdings" pitchFamily="2" charset="2"/>
              </a:rPr>
              <a:t>, 1);</a:t>
            </a:r>
          </a:p>
          <a:p>
            <a:r>
              <a:rPr lang="pl-PL" dirty="0" smtClean="0">
                <a:sym typeface="Wingdings" pitchFamily="2" charset="2"/>
              </a:rPr>
              <a:t>Metody klasy </a:t>
            </a:r>
            <a:r>
              <a:rPr lang="pl-PL" dirty="0" err="1" smtClean="0">
                <a:sym typeface="Wingdings" pitchFamily="2" charset="2"/>
              </a:rPr>
              <a:t>Interlocked</a:t>
            </a:r>
            <a:endParaRPr lang="pl-PL" dirty="0" smtClean="0">
              <a:sym typeface="Wingdings" pitchFamily="2" charset="2"/>
            </a:endParaRPr>
          </a:p>
          <a:p>
            <a:pPr lvl="1"/>
            <a:r>
              <a:rPr lang="pl-PL" dirty="0" err="1" smtClean="0">
                <a:sym typeface="Wingdings" pitchFamily="2" charset="2"/>
              </a:rPr>
              <a:t>Increment</a:t>
            </a:r>
            <a:r>
              <a:rPr lang="pl-PL" dirty="0" smtClean="0">
                <a:sym typeface="Wingdings" pitchFamily="2" charset="2"/>
              </a:rPr>
              <a:t> / </a:t>
            </a:r>
            <a:r>
              <a:rPr lang="pl-PL" dirty="0" err="1" smtClean="0">
                <a:sym typeface="Wingdings" pitchFamily="2" charset="2"/>
              </a:rPr>
              <a:t>Decrement</a:t>
            </a:r>
            <a:endParaRPr lang="pl-PL" dirty="0">
              <a:sym typeface="Wingdings" pitchFamily="2" charset="2"/>
            </a:endParaRPr>
          </a:p>
          <a:p>
            <a:pPr lvl="1"/>
            <a:r>
              <a:rPr lang="pl-PL" dirty="0" smtClean="0">
                <a:sym typeface="Wingdings" pitchFamily="2" charset="2"/>
              </a:rPr>
              <a:t>Exchange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CompareExchange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40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Synchronizacja wątków – w procesie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public </a:t>
            </a:r>
            <a:r>
              <a:rPr lang="pl-PL" dirty="0" err="1" smtClean="0"/>
              <a:t>class</a:t>
            </a:r>
            <a:r>
              <a:rPr lang="pl-PL" dirty="0" smtClean="0"/>
              <a:t> Test {</a:t>
            </a:r>
          </a:p>
          <a:p>
            <a:r>
              <a:rPr lang="pl-PL" dirty="0"/>
              <a:t> </a:t>
            </a:r>
            <a:r>
              <a:rPr lang="pl-PL" dirty="0" smtClean="0"/>
              <a:t> </a:t>
            </a:r>
            <a:r>
              <a:rPr lang="pl-PL" dirty="0" err="1" smtClean="0"/>
              <a:t>object</a:t>
            </a:r>
            <a:r>
              <a:rPr lang="pl-PL" dirty="0" smtClean="0"/>
              <a:t> </a:t>
            </a:r>
            <a:r>
              <a:rPr lang="pl-PL" dirty="0" err="1" smtClean="0"/>
              <a:t>syncRoot</a:t>
            </a:r>
            <a:r>
              <a:rPr lang="pl-PL" dirty="0" smtClean="0"/>
              <a:t> = </a:t>
            </a:r>
            <a:r>
              <a:rPr lang="pl-PL" dirty="0" err="1" smtClean="0"/>
              <a:t>new</a:t>
            </a:r>
            <a:r>
              <a:rPr lang="pl-PL" dirty="0" smtClean="0"/>
              <a:t> </a:t>
            </a:r>
            <a:r>
              <a:rPr lang="pl-PL" dirty="0" err="1" smtClean="0"/>
              <a:t>object</a:t>
            </a:r>
            <a:r>
              <a:rPr lang="pl-PL" dirty="0" smtClean="0"/>
              <a:t>();</a:t>
            </a:r>
          </a:p>
          <a:p>
            <a:endParaRPr lang="pl-PL" dirty="0" smtClean="0"/>
          </a:p>
          <a:p>
            <a:r>
              <a:rPr lang="pl-PL" dirty="0" smtClean="0"/>
              <a:t>  public </a:t>
            </a:r>
            <a:r>
              <a:rPr lang="pl-PL" dirty="0" err="1" smtClean="0"/>
              <a:t>void</a:t>
            </a:r>
            <a:r>
              <a:rPr lang="pl-PL" dirty="0" smtClean="0"/>
              <a:t> </a:t>
            </a:r>
            <a:r>
              <a:rPr lang="pl-PL" dirty="0" err="1" smtClean="0"/>
              <a:t>Foo</a:t>
            </a:r>
            <a:r>
              <a:rPr lang="pl-PL" dirty="0" smtClean="0"/>
              <a:t>() {</a:t>
            </a:r>
          </a:p>
          <a:p>
            <a:r>
              <a:rPr lang="pl-PL" dirty="0"/>
              <a:t> </a:t>
            </a:r>
            <a:r>
              <a:rPr lang="pl-PL" dirty="0" smtClean="0"/>
              <a:t>    lock (</a:t>
            </a:r>
            <a:r>
              <a:rPr lang="pl-PL" dirty="0" err="1" smtClean="0"/>
              <a:t>syncRoot</a:t>
            </a:r>
            <a:r>
              <a:rPr lang="pl-PL" dirty="0" smtClean="0"/>
              <a:t>) {</a:t>
            </a:r>
          </a:p>
          <a:p>
            <a:r>
              <a:rPr lang="pl-PL" dirty="0"/>
              <a:t> </a:t>
            </a:r>
            <a:r>
              <a:rPr lang="pl-PL" dirty="0" smtClean="0"/>
              <a:t>      …</a:t>
            </a:r>
          </a:p>
          <a:p>
            <a:r>
              <a:rPr lang="pl-PL" dirty="0"/>
              <a:t> </a:t>
            </a:r>
            <a:r>
              <a:rPr lang="pl-PL" dirty="0" smtClean="0"/>
              <a:t>    }</a:t>
            </a:r>
          </a:p>
          <a:p>
            <a:r>
              <a:rPr lang="pl-PL" dirty="0" smtClean="0"/>
              <a:t>     //lub</a:t>
            </a:r>
          </a:p>
          <a:p>
            <a:r>
              <a:rPr lang="pl-PL" dirty="0" smtClean="0"/>
              <a:t>     </a:t>
            </a:r>
            <a:r>
              <a:rPr lang="pl-PL" dirty="0" err="1" smtClean="0"/>
              <a:t>Monitor.Enter</a:t>
            </a:r>
            <a:r>
              <a:rPr lang="pl-PL" dirty="0" smtClean="0"/>
              <a:t>(</a:t>
            </a:r>
            <a:r>
              <a:rPr lang="pl-PL" dirty="0" err="1" smtClean="0"/>
              <a:t>syncRoot</a:t>
            </a:r>
            <a:r>
              <a:rPr lang="pl-PL" dirty="0" smtClean="0"/>
              <a:t>);</a:t>
            </a:r>
          </a:p>
          <a:p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try</a:t>
            </a:r>
            <a:r>
              <a:rPr lang="pl-PL" dirty="0" smtClean="0"/>
              <a:t> {</a:t>
            </a:r>
          </a:p>
          <a:p>
            <a:r>
              <a:rPr lang="pl-PL" dirty="0" smtClean="0"/>
              <a:t>       …</a:t>
            </a:r>
          </a:p>
          <a:p>
            <a:r>
              <a:rPr lang="pl-PL" dirty="0"/>
              <a:t> </a:t>
            </a:r>
            <a:r>
              <a:rPr lang="pl-PL" dirty="0" smtClean="0"/>
              <a:t>    }</a:t>
            </a:r>
          </a:p>
          <a:p>
            <a:r>
              <a:rPr lang="pl-PL" dirty="0"/>
              <a:t> </a:t>
            </a:r>
            <a:r>
              <a:rPr lang="pl-PL" dirty="0" smtClean="0"/>
              <a:t>    </a:t>
            </a:r>
            <a:r>
              <a:rPr lang="pl-PL" dirty="0" err="1" smtClean="0"/>
              <a:t>finally</a:t>
            </a:r>
            <a:r>
              <a:rPr lang="pl-PL" dirty="0" smtClean="0"/>
              <a:t> {</a:t>
            </a:r>
          </a:p>
          <a:p>
            <a:r>
              <a:rPr lang="pl-PL" dirty="0"/>
              <a:t> </a:t>
            </a:r>
            <a:r>
              <a:rPr lang="pl-PL" dirty="0" smtClean="0"/>
              <a:t>      </a:t>
            </a:r>
            <a:r>
              <a:rPr lang="pl-PL" dirty="0" err="1" smtClean="0"/>
              <a:t>Monitor.Exit</a:t>
            </a:r>
            <a:r>
              <a:rPr lang="pl-PL" dirty="0" smtClean="0"/>
              <a:t>(</a:t>
            </a:r>
            <a:r>
              <a:rPr lang="pl-PL" dirty="0" err="1" smtClean="0"/>
              <a:t>syncRoot</a:t>
            </a:r>
            <a:r>
              <a:rPr lang="pl-PL" dirty="0" smtClean="0"/>
              <a:t>);</a:t>
            </a:r>
          </a:p>
          <a:p>
            <a:r>
              <a:rPr lang="pl-PL" dirty="0"/>
              <a:t> </a:t>
            </a:r>
            <a:r>
              <a:rPr lang="pl-PL" dirty="0" smtClean="0"/>
              <a:t>    }</a:t>
            </a:r>
          </a:p>
          <a:p>
            <a:r>
              <a:rPr lang="pl-PL" dirty="0" smtClean="0"/>
              <a:t>  }</a:t>
            </a:r>
          </a:p>
          <a:p>
            <a:r>
              <a:rPr lang="pl-PL" dirty="0" smtClean="0"/>
              <a:t>}</a:t>
            </a:r>
            <a:endParaRPr lang="pl-PL" dirty="0"/>
          </a:p>
        </p:txBody>
      </p:sp>
      <p:sp>
        <p:nvSpPr>
          <p:cNvPr id="11" name="Symbol zastępczy zawartości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pl-PL" dirty="0" smtClean="0"/>
              <a:t>Wykorzystanie klasy Monitor lub wyrażenia lock (..) {}</a:t>
            </a:r>
            <a:endParaRPr lang="pl-P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Synchronizacja wątków – między procesami	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ym typeface="Wingdings" pitchFamily="2" charset="2"/>
              </a:rPr>
              <a:t>.NET oferuje następujące klasy:</a:t>
            </a:r>
          </a:p>
          <a:p>
            <a:pPr lvl="1"/>
            <a:r>
              <a:rPr lang="pl-PL" dirty="0" err="1" smtClean="0">
                <a:sym typeface="Wingdings" pitchFamily="2" charset="2"/>
              </a:rPr>
              <a:t>Mutex</a:t>
            </a:r>
            <a:endParaRPr lang="pl-PL" dirty="0" smtClean="0">
              <a:sym typeface="Wingdings" pitchFamily="2" charset="2"/>
            </a:endParaRPr>
          </a:p>
          <a:p>
            <a:pPr lvl="1"/>
            <a:r>
              <a:rPr lang="pl-PL" dirty="0" err="1" smtClean="0">
                <a:sym typeface="Wingdings" pitchFamily="2" charset="2"/>
              </a:rPr>
              <a:t>Semaphore</a:t>
            </a:r>
            <a:endParaRPr lang="pl-PL" dirty="0" smtClean="0">
              <a:sym typeface="Wingdings" pitchFamily="2" charset="2"/>
            </a:endParaRPr>
          </a:p>
          <a:p>
            <a:pPr lvl="1"/>
            <a:r>
              <a:rPr lang="pl-PL" dirty="0" err="1" smtClean="0">
                <a:sym typeface="Wingdings" pitchFamily="2" charset="2"/>
              </a:rPr>
              <a:t>AutoResetEvent</a:t>
            </a:r>
            <a:endParaRPr lang="pl-PL" dirty="0" smtClean="0">
              <a:sym typeface="Wingdings" pitchFamily="2" charset="2"/>
            </a:endParaRPr>
          </a:p>
          <a:p>
            <a:pPr lvl="1"/>
            <a:r>
              <a:rPr lang="pl-PL" dirty="0" err="1" smtClean="0">
                <a:sym typeface="Wingdings" pitchFamily="2" charset="2"/>
              </a:rPr>
              <a:t>ManualResetEvent</a:t>
            </a:r>
            <a:endParaRPr lang="pl-PL" dirty="0" smtClean="0">
              <a:sym typeface="Wingdings" pitchFamily="2" charset="2"/>
            </a:endParaRPr>
          </a:p>
          <a:p>
            <a:r>
              <a:rPr lang="pl-PL" dirty="0" smtClean="0">
                <a:sym typeface="Wingdings" pitchFamily="2" charset="2"/>
              </a:rPr>
              <a:t>Wada: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Wszystkie wymagają przejścia do </a:t>
            </a:r>
            <a:r>
              <a:rPr lang="pl-PL" dirty="0" err="1" smtClean="0">
                <a:sym typeface="Wingdings" pitchFamily="2" charset="2"/>
              </a:rPr>
              <a:t>KernelMode</a:t>
            </a:r>
            <a:endParaRPr lang="pl-PL" dirty="0" smtClean="0">
              <a:sym typeface="Wingdings" pitchFamily="2" charset="2"/>
            </a:endParaRPr>
          </a:p>
          <a:p>
            <a:r>
              <a:rPr lang="pl-PL" dirty="0" smtClean="0">
                <a:sym typeface="Wingdings" pitchFamily="2" charset="2"/>
              </a:rPr>
              <a:t>Zaleta: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Bardzo rozbudowane możliwości kontroli</a:t>
            </a:r>
          </a:p>
          <a:p>
            <a:pPr marL="0" indent="0">
              <a:buNone/>
            </a:pPr>
            <a:endParaRPr lang="pl-PL" dirty="0" smtClean="0">
              <a:sym typeface="Wingdings" pitchFamily="2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3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Podstawowe informacje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Windows wspiera 1+ wątków / proces aby zapewnić wielozadaniowość systemu</a:t>
            </a:r>
          </a:p>
          <a:p>
            <a:r>
              <a:rPr lang="pl-PL" dirty="0" smtClean="0"/>
              <a:t>Ale… wątki to koszt:</a:t>
            </a:r>
          </a:p>
          <a:p>
            <a:pPr lvl="1"/>
            <a:r>
              <a:rPr lang="pl-PL" dirty="0" smtClean="0"/>
              <a:t>Obiekt jądra – (własności wątku, rejestr [x86 ~700 B, x64 ~1240 B, IA ~2500 B])</a:t>
            </a:r>
          </a:p>
          <a:p>
            <a:pPr lvl="1"/>
            <a:r>
              <a:rPr lang="pl-PL" dirty="0" smtClean="0"/>
              <a:t>Stos – 1 MB (użytkownik), 12/24KB (jądro)</a:t>
            </a:r>
          </a:p>
          <a:p>
            <a:pPr lvl="1"/>
            <a:r>
              <a:rPr lang="pl-PL" dirty="0" smtClean="0"/>
              <a:t>Powiadomienia </a:t>
            </a:r>
            <a:r>
              <a:rPr lang="pl-PL" dirty="0" err="1" smtClean="0"/>
              <a:t>DLL_attach</a:t>
            </a:r>
            <a:r>
              <a:rPr lang="pl-PL" dirty="0" smtClean="0"/>
              <a:t>, </a:t>
            </a:r>
            <a:r>
              <a:rPr lang="pl-PL" dirty="0" err="1" smtClean="0"/>
              <a:t>DLL_detach</a:t>
            </a:r>
            <a:endParaRPr lang="pl-PL" dirty="0" smtClean="0"/>
          </a:p>
          <a:p>
            <a:pPr lvl="1"/>
            <a:r>
              <a:rPr lang="pl-PL" dirty="0" smtClean="0"/>
              <a:t>Windows wywłaszcza działający wątek po ~20ms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2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Przełączenie pomiędzy wątkami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Przełączenie się pomiędzy wątkami wymaga:</a:t>
            </a:r>
          </a:p>
          <a:p>
            <a:pPr lvl="1"/>
            <a:r>
              <a:rPr lang="pl-PL" dirty="0" smtClean="0"/>
              <a:t>Wejście w tryb jądra</a:t>
            </a:r>
          </a:p>
          <a:p>
            <a:pPr lvl="1"/>
            <a:r>
              <a:rPr lang="pl-PL" dirty="0" smtClean="0"/>
              <a:t>Zapisanie wartości rejestrów</a:t>
            </a:r>
          </a:p>
          <a:p>
            <a:pPr lvl="1"/>
            <a:r>
              <a:rPr lang="pl-PL" dirty="0" smtClean="0"/>
              <a:t>Określenie który wątek ma zostać uruchomiony następny (tylko aktywny)</a:t>
            </a:r>
          </a:p>
          <a:p>
            <a:pPr lvl="1"/>
            <a:r>
              <a:rPr lang="pl-PL" dirty="0" smtClean="0"/>
              <a:t>Wczytanie wartości rejestrów </a:t>
            </a:r>
          </a:p>
          <a:p>
            <a:pPr lvl="1"/>
            <a:r>
              <a:rPr lang="pl-PL" dirty="0" smtClean="0"/>
              <a:t>Opuszczenie trybu jądra</a:t>
            </a:r>
            <a:endParaRPr lang="pl-P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0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Ile wątków da się uruchomić w procesie 32 bitowym?</a:t>
            </a:r>
            <a:endParaRPr lang="pl-PL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0698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Wątki – zysk/strata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Przełączanie między wątkami – czysta strata czasu </a:t>
            </a:r>
            <a:r>
              <a:rPr lang="pl-PL" dirty="0" smtClean="0">
                <a:sym typeface="Wingdings" pitchFamily="2" charset="2"/>
              </a:rPr>
              <a:t>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Ale niezbędna, aby aplikacja była wielozadaniowa</a:t>
            </a:r>
          </a:p>
          <a:p>
            <a:r>
              <a:rPr lang="pl-PL" dirty="0" smtClean="0">
                <a:sym typeface="Wingdings" pitchFamily="2" charset="2"/>
              </a:rPr>
              <a:t>Wniosek: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Unikać wątków gdy tylko możliwe</a:t>
            </a:r>
          </a:p>
          <a:p>
            <a:pPr lvl="1"/>
            <a:r>
              <a:rPr lang="pl-PL" dirty="0" smtClean="0">
                <a:sym typeface="Wingdings" pitchFamily="2" charset="2"/>
              </a:rPr>
              <a:t>Stosować wątki, aby zapewnić skalowalność i niezawodność</a:t>
            </a:r>
          </a:p>
          <a:p>
            <a:pPr marL="0" indent="0">
              <a:buNone/>
            </a:pPr>
            <a:r>
              <a:rPr lang="pl-PL" dirty="0" smtClean="0">
                <a:sym typeface="Wingdings" pitchFamily="2" charset="2"/>
              </a:rPr>
              <a:t>Czy da się rozwiązać tę sprzeczność?</a:t>
            </a:r>
            <a:endParaRPr lang="pl-PL" dirty="0">
              <a:sym typeface="Wingdings" pitchFamily="2" charset="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6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Wątki – zysk/strata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Idealnie – 1 proces (1 wątek) na każdy procesor w systemie</a:t>
            </a:r>
          </a:p>
          <a:p>
            <a:r>
              <a:rPr lang="pl-PL" dirty="0" smtClean="0"/>
              <a:t>Rzeczywistość: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19533"/>
            <a:ext cx="5436096" cy="406565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859921"/>
            <a:ext cx="1368152" cy="99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288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TS2010-PresentationTemplat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TS2008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Office PowerPoint</Application>
  <PresentationFormat>On-screen Show (4:3)</PresentationFormat>
  <Paragraphs>372</Paragraphs>
  <Slides>43</Slides>
  <Notes>2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Wingdings</vt:lpstr>
      <vt:lpstr>Segoe Light</vt:lpstr>
      <vt:lpstr>Segoe Semibold</vt:lpstr>
      <vt:lpstr>Segoe</vt:lpstr>
      <vt:lpstr>Consolas</vt:lpstr>
      <vt:lpstr>Calibri</vt:lpstr>
      <vt:lpstr>MTS2010-PresentationTemplate</vt:lpstr>
      <vt:lpstr>Asynchroniczny model programowania w .NET</vt:lpstr>
      <vt:lpstr>Agenda</vt:lpstr>
      <vt:lpstr>Co by było gdyby… ?</vt:lpstr>
      <vt:lpstr>PowerPoint Presentation</vt:lpstr>
      <vt:lpstr>Podstawowe informacje</vt:lpstr>
      <vt:lpstr>Przełączenie pomiędzy wątkami</vt:lpstr>
      <vt:lpstr>PowerPoint Presentation</vt:lpstr>
      <vt:lpstr>Wątki – zysk/strata</vt:lpstr>
      <vt:lpstr>Wątki – zysk/strata</vt:lpstr>
      <vt:lpstr>PowerPoint Presentation</vt:lpstr>
      <vt:lpstr>Przetwarzanie asynchroniczne – co to jest?</vt:lpstr>
      <vt:lpstr>Rodzaje operacji asynchronicznych</vt:lpstr>
      <vt:lpstr>Model asynchroniczny w CLR    Pula wątków roboczych </vt:lpstr>
      <vt:lpstr>PowerPoint Presentation</vt:lpstr>
      <vt:lpstr>Pula wątków roboczych - podsumowanie</vt:lpstr>
      <vt:lpstr>PowerPoint Presentation</vt:lpstr>
      <vt:lpstr>Jak Windows obsługuje synchroniczne WE/WY?</vt:lpstr>
      <vt:lpstr>Asynchroniczne operacje WE/WY </vt:lpstr>
      <vt:lpstr>Jak windows obsługuje asynchroniczne WE/WY?</vt:lpstr>
      <vt:lpstr>PowerPoint Presentation</vt:lpstr>
      <vt:lpstr>Asynchroniczne operacje WE/WY - uwagi</vt:lpstr>
      <vt:lpstr>Wbudowane wsparcie dla modelu asynchronicznego</vt:lpstr>
      <vt:lpstr>PowerPoint Presentation</vt:lpstr>
      <vt:lpstr>PowerPoint Presentation</vt:lpstr>
      <vt:lpstr>Klasyczna obsługa zapytań</vt:lpstr>
      <vt:lpstr>Problem „zagłodzenia” wątków</vt:lpstr>
      <vt:lpstr>PowerPoint Presentation</vt:lpstr>
      <vt:lpstr>Asynchroniczna obsługa zapytania HTTP</vt:lpstr>
      <vt:lpstr>Wsparcie kontrollera ASP.NET MVC 2</vt:lpstr>
      <vt:lpstr>PowerPoint Presentation</vt:lpstr>
      <vt:lpstr>PowerPoint Presentation</vt:lpstr>
      <vt:lpstr>PowerPoint Presentation</vt:lpstr>
      <vt:lpstr>ASP.NET MVC i model asynchroniczny </vt:lpstr>
      <vt:lpstr>Typowe problemy z modelem asynch.</vt:lpstr>
      <vt:lpstr>PowerPoint Presentation</vt:lpstr>
      <vt:lpstr>Przekazywanie danych</vt:lpstr>
      <vt:lpstr>Anonimowe metody / lambda</vt:lpstr>
      <vt:lpstr>Wykorzystanie iteratora  (Jeffrey Richter – http://www.wintellect.com/PowerThreading.aspx)</vt:lpstr>
      <vt:lpstr>Optymalizacja kompilatora </vt:lpstr>
      <vt:lpstr>Kolejność wykonania </vt:lpstr>
      <vt:lpstr>Obejście problemu kolejności wykonania </vt:lpstr>
      <vt:lpstr>Synchronizacja wątków – w procesie</vt:lpstr>
      <vt:lpstr>Synchronizacja wątków – między procesami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2010-07-09T11:51:03Z</dcterms:created>
  <dcterms:modified xsi:type="dcterms:W3CDTF">2013-12-11T16:36:03Z</dcterms:modified>
</cp:coreProperties>
</file>